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76" r:id="rId3"/>
    <p:sldId id="284" r:id="rId4"/>
    <p:sldId id="320" r:id="rId5"/>
    <p:sldId id="263" r:id="rId6"/>
    <p:sldId id="277" r:id="rId7"/>
    <p:sldId id="307" r:id="rId8"/>
    <p:sldId id="291" r:id="rId9"/>
    <p:sldId id="293" r:id="rId10"/>
    <p:sldId id="292" r:id="rId11"/>
    <p:sldId id="321" r:id="rId12"/>
    <p:sldId id="308" r:id="rId13"/>
    <p:sldId id="298" r:id="rId14"/>
    <p:sldId id="301" r:id="rId15"/>
    <p:sldId id="299" r:id="rId16"/>
    <p:sldId id="322" r:id="rId17"/>
    <p:sldId id="304" r:id="rId18"/>
    <p:sldId id="305" r:id="rId19"/>
    <p:sldId id="306" r:id="rId20"/>
    <p:sldId id="319" r:id="rId21"/>
    <p:sldId id="264" r:id="rId22"/>
    <p:sldId id="317" r:id="rId23"/>
    <p:sldId id="278" r:id="rId24"/>
    <p:sldId id="309" r:id="rId25"/>
    <p:sldId id="310" r:id="rId26"/>
    <p:sldId id="324" r:id="rId27"/>
    <p:sldId id="323" r:id="rId28"/>
    <p:sldId id="325" r:id="rId29"/>
    <p:sldId id="312" r:id="rId30"/>
    <p:sldId id="313" r:id="rId31"/>
    <p:sldId id="314" r:id="rId32"/>
    <p:sldId id="315" r:id="rId33"/>
    <p:sldId id="316" r:id="rId34"/>
    <p:sldId id="279" r:id="rId35"/>
    <p:sldId id="261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0"/>
    <p:restoredTop sz="95928"/>
  </p:normalViewPr>
  <p:slideViewPr>
    <p:cSldViewPr snapToGrid="0" snapToObjects="1">
      <p:cViewPr varScale="1">
        <p:scale>
          <a:sx n="100" d="100"/>
          <a:sy n="100" d="100"/>
        </p:scale>
        <p:origin x="184" y="384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ADE59-CC5A-2746-87D4-8C13D468EF7C}" type="doc">
      <dgm:prSet loTypeId="urn:microsoft.com/office/officeart/2005/8/layout/process4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7703EB4D-B2FF-9944-84A5-8863E2844614}">
      <dgm:prSet phldrT="[文字]"/>
      <dgm:spPr/>
      <dgm:t>
        <a:bodyPr/>
        <a:lstStyle/>
        <a:p>
          <a:r>
            <a:rPr kumimoji="1" lang="en-US" altLang="zh-TW" dirty="0"/>
            <a:t>News title {w</a:t>
          </a:r>
          <a:r>
            <a:rPr kumimoji="1" lang="en-US" altLang="zh-TW" baseline="-25000" dirty="0"/>
            <a:t>1</a:t>
          </a:r>
          <a:r>
            <a:rPr kumimoji="1" lang="en-US" altLang="zh-TW" dirty="0"/>
            <a:t>,w</a:t>
          </a:r>
          <a:r>
            <a:rPr kumimoji="1" lang="en-US" altLang="zh-TW" baseline="-25000" dirty="0"/>
            <a:t>2</a:t>
          </a:r>
          <a:r>
            <a:rPr kumimoji="1" lang="en-US" altLang="zh-TW" dirty="0"/>
            <a:t>,….,</a:t>
          </a:r>
          <a:r>
            <a:rPr kumimoji="1" lang="en-US" altLang="zh-TW" dirty="0" err="1"/>
            <a:t>w</a:t>
          </a:r>
          <a:r>
            <a:rPr kumimoji="1" lang="en-US" altLang="zh-TW" baseline="-25000" dirty="0" err="1"/>
            <a:t>n</a:t>
          </a:r>
          <a:r>
            <a:rPr kumimoji="1" lang="en-US" altLang="zh-TW" dirty="0"/>
            <a:t>)</a:t>
          </a:r>
          <a:endParaRPr lang="zh-TW" altLang="en-US" dirty="0"/>
        </a:p>
      </dgm:t>
    </dgm:pt>
    <dgm:pt modelId="{5FED99FA-11FA-D44A-8C4A-1C115B5F7AC5}" type="parTrans" cxnId="{B0FC1170-B41F-E64C-863F-912DA0F06A20}">
      <dgm:prSet/>
      <dgm:spPr/>
      <dgm:t>
        <a:bodyPr/>
        <a:lstStyle/>
        <a:p>
          <a:endParaRPr lang="zh-TW" altLang="en-US"/>
        </a:p>
      </dgm:t>
    </dgm:pt>
    <dgm:pt modelId="{729F4673-51F2-4546-A0DC-74E19CA42A72}" type="sibTrans" cxnId="{B0FC1170-B41F-E64C-863F-912DA0F06A20}">
      <dgm:prSet/>
      <dgm:spPr/>
      <dgm:t>
        <a:bodyPr/>
        <a:lstStyle/>
        <a:p>
          <a:endParaRPr lang="zh-TW" altLang="en-US"/>
        </a:p>
      </dgm:t>
    </dgm:pt>
    <dgm:pt modelId="{674FEE7B-AE1A-9049-BEC2-28A7B63A048E}">
      <dgm:prSet phldrT="[文字]"/>
      <dgm:spPr/>
      <dgm:t>
        <a:bodyPr/>
        <a:lstStyle/>
        <a:p>
          <a:r>
            <a:rPr kumimoji="1" lang="en-US" altLang="zh-TW" dirty="0"/>
            <a:t>{e</a:t>
          </a:r>
          <a:r>
            <a:rPr kumimoji="1" lang="en-US" altLang="zh-TW" baseline="-25000" dirty="0"/>
            <a:t>1</a:t>
          </a:r>
          <a:r>
            <a:rPr kumimoji="1" lang="en-US" altLang="zh-TW" dirty="0"/>
            <a:t>,e</a:t>
          </a:r>
          <a:r>
            <a:rPr kumimoji="1" lang="en-US" altLang="zh-TW" baseline="-25000" dirty="0"/>
            <a:t>2</a:t>
          </a:r>
          <a:r>
            <a:rPr kumimoji="1" lang="en-US" altLang="zh-TW" dirty="0"/>
            <a:t>,…,</a:t>
          </a:r>
          <a:r>
            <a:rPr kumimoji="1" lang="en-US" altLang="zh-TW" dirty="0" err="1"/>
            <a:t>e</a:t>
          </a:r>
          <a:r>
            <a:rPr kumimoji="1" lang="en-US" altLang="zh-TW" baseline="-25000" dirty="0" err="1"/>
            <a:t>n</a:t>
          </a:r>
          <a:r>
            <a:rPr kumimoji="1" lang="en-US" altLang="zh-TW" dirty="0"/>
            <a:t>}</a:t>
          </a:r>
          <a:endParaRPr lang="zh-TW" altLang="en-US" dirty="0"/>
        </a:p>
      </dgm:t>
    </dgm:pt>
    <dgm:pt modelId="{6474E747-4F0E-7E4C-B28A-86EBF8609756}" type="parTrans" cxnId="{08F7C09F-F9DA-4E4F-90F9-D98864EE0DFB}">
      <dgm:prSet/>
      <dgm:spPr/>
      <dgm:t>
        <a:bodyPr/>
        <a:lstStyle/>
        <a:p>
          <a:endParaRPr lang="zh-TW" altLang="en-US"/>
        </a:p>
      </dgm:t>
    </dgm:pt>
    <dgm:pt modelId="{951BA180-7EB1-004F-B31C-A2CC92C5F545}" type="sibTrans" cxnId="{08F7C09F-F9DA-4E4F-90F9-D98864EE0DFB}">
      <dgm:prSet/>
      <dgm:spPr/>
      <dgm:t>
        <a:bodyPr/>
        <a:lstStyle/>
        <a:p>
          <a:endParaRPr lang="zh-TW" altLang="en-US"/>
        </a:p>
      </dgm:t>
    </dgm:pt>
    <dgm:pt modelId="{55A8CD09-05C4-E044-9CE7-64B395133C7E}" type="pres">
      <dgm:prSet presAssocID="{729ADE59-CC5A-2746-87D4-8C13D468EF7C}" presName="Name0" presStyleCnt="0">
        <dgm:presLayoutVars>
          <dgm:dir/>
          <dgm:animLvl val="lvl"/>
          <dgm:resizeHandles val="exact"/>
        </dgm:presLayoutVars>
      </dgm:prSet>
      <dgm:spPr/>
    </dgm:pt>
    <dgm:pt modelId="{CF6256E4-21FA-D342-85EB-9AF904E85AB1}" type="pres">
      <dgm:prSet presAssocID="{674FEE7B-AE1A-9049-BEC2-28A7B63A048E}" presName="boxAndChildren" presStyleCnt="0"/>
      <dgm:spPr/>
    </dgm:pt>
    <dgm:pt modelId="{3BE22DDD-A0B2-E04A-BF86-77E08BE2C892}" type="pres">
      <dgm:prSet presAssocID="{674FEE7B-AE1A-9049-BEC2-28A7B63A048E}" presName="parentTextBox" presStyleLbl="node1" presStyleIdx="0" presStyleCnt="2"/>
      <dgm:spPr/>
    </dgm:pt>
    <dgm:pt modelId="{9E1A4CD7-270D-784E-9FFF-96548365B744}" type="pres">
      <dgm:prSet presAssocID="{729F4673-51F2-4546-A0DC-74E19CA42A72}" presName="sp" presStyleCnt="0"/>
      <dgm:spPr/>
    </dgm:pt>
    <dgm:pt modelId="{E4F49CE7-C232-FD44-8FF1-E5BEF8E4E71B}" type="pres">
      <dgm:prSet presAssocID="{7703EB4D-B2FF-9944-84A5-8863E2844614}" presName="arrowAndChildren" presStyleCnt="0"/>
      <dgm:spPr/>
    </dgm:pt>
    <dgm:pt modelId="{1D182AA7-065B-AC4C-993B-2C74D9E96297}" type="pres">
      <dgm:prSet presAssocID="{7703EB4D-B2FF-9944-84A5-8863E2844614}" presName="parentTextArrow" presStyleLbl="node1" presStyleIdx="1" presStyleCnt="2" custLinFactNeighborX="-369" custLinFactNeighborY="8113"/>
      <dgm:spPr/>
    </dgm:pt>
  </dgm:ptLst>
  <dgm:cxnLst>
    <dgm:cxn modelId="{B0FC1170-B41F-E64C-863F-912DA0F06A20}" srcId="{729ADE59-CC5A-2746-87D4-8C13D468EF7C}" destId="{7703EB4D-B2FF-9944-84A5-8863E2844614}" srcOrd="0" destOrd="0" parTransId="{5FED99FA-11FA-D44A-8C4A-1C115B5F7AC5}" sibTransId="{729F4673-51F2-4546-A0DC-74E19CA42A72}"/>
    <dgm:cxn modelId="{08F7C09F-F9DA-4E4F-90F9-D98864EE0DFB}" srcId="{729ADE59-CC5A-2746-87D4-8C13D468EF7C}" destId="{674FEE7B-AE1A-9049-BEC2-28A7B63A048E}" srcOrd="1" destOrd="0" parTransId="{6474E747-4F0E-7E4C-B28A-86EBF8609756}" sibTransId="{951BA180-7EB1-004F-B31C-A2CC92C5F545}"/>
    <dgm:cxn modelId="{620C33A2-805F-CA49-B472-11276BD81A4D}" type="presOf" srcId="{7703EB4D-B2FF-9944-84A5-8863E2844614}" destId="{1D182AA7-065B-AC4C-993B-2C74D9E96297}" srcOrd="0" destOrd="0" presId="urn:microsoft.com/office/officeart/2005/8/layout/process4"/>
    <dgm:cxn modelId="{004362CA-8FF5-5D40-AE0D-3925CB8D94BD}" type="presOf" srcId="{729ADE59-CC5A-2746-87D4-8C13D468EF7C}" destId="{55A8CD09-05C4-E044-9CE7-64B395133C7E}" srcOrd="0" destOrd="0" presId="urn:microsoft.com/office/officeart/2005/8/layout/process4"/>
    <dgm:cxn modelId="{C3BD89F9-D8F9-D945-86C3-B575CFD4897E}" type="presOf" srcId="{674FEE7B-AE1A-9049-BEC2-28A7B63A048E}" destId="{3BE22DDD-A0B2-E04A-BF86-77E08BE2C892}" srcOrd="0" destOrd="0" presId="urn:microsoft.com/office/officeart/2005/8/layout/process4"/>
    <dgm:cxn modelId="{4435E11B-AB47-8740-9F51-9660BBE9FD58}" type="presParOf" srcId="{55A8CD09-05C4-E044-9CE7-64B395133C7E}" destId="{CF6256E4-21FA-D342-85EB-9AF904E85AB1}" srcOrd="0" destOrd="0" presId="urn:microsoft.com/office/officeart/2005/8/layout/process4"/>
    <dgm:cxn modelId="{E3038757-C078-FD43-9487-DC1FC34B398F}" type="presParOf" srcId="{CF6256E4-21FA-D342-85EB-9AF904E85AB1}" destId="{3BE22DDD-A0B2-E04A-BF86-77E08BE2C892}" srcOrd="0" destOrd="0" presId="urn:microsoft.com/office/officeart/2005/8/layout/process4"/>
    <dgm:cxn modelId="{4C570793-8F2D-7645-9D39-EE18959E5510}" type="presParOf" srcId="{55A8CD09-05C4-E044-9CE7-64B395133C7E}" destId="{9E1A4CD7-270D-784E-9FFF-96548365B744}" srcOrd="1" destOrd="0" presId="urn:microsoft.com/office/officeart/2005/8/layout/process4"/>
    <dgm:cxn modelId="{37B78466-C3B3-F947-9535-94350021B71D}" type="presParOf" srcId="{55A8CD09-05C4-E044-9CE7-64B395133C7E}" destId="{E4F49CE7-C232-FD44-8FF1-E5BEF8E4E71B}" srcOrd="2" destOrd="0" presId="urn:microsoft.com/office/officeart/2005/8/layout/process4"/>
    <dgm:cxn modelId="{ED03C9F6-C73B-C543-9A4C-092284280E08}" type="presParOf" srcId="{E4F49CE7-C232-FD44-8FF1-E5BEF8E4E71B}" destId="{1D182AA7-065B-AC4C-993B-2C74D9E9629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22DDD-A0B2-E04A-BF86-77E08BE2C892}">
      <dsp:nvSpPr>
        <dsp:cNvPr id="0" name=""/>
        <dsp:cNvSpPr/>
      </dsp:nvSpPr>
      <dsp:spPr>
        <a:xfrm>
          <a:off x="0" y="934350"/>
          <a:ext cx="3134247" cy="613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TW" sz="2100" kern="1200" dirty="0"/>
            <a:t>{e</a:t>
          </a:r>
          <a:r>
            <a:rPr kumimoji="1" lang="en-US" altLang="zh-TW" sz="2100" kern="1200" baseline="-25000" dirty="0"/>
            <a:t>1</a:t>
          </a:r>
          <a:r>
            <a:rPr kumimoji="1" lang="en-US" altLang="zh-TW" sz="2100" kern="1200" dirty="0"/>
            <a:t>,e</a:t>
          </a:r>
          <a:r>
            <a:rPr kumimoji="1" lang="en-US" altLang="zh-TW" sz="2100" kern="1200" baseline="-25000" dirty="0"/>
            <a:t>2</a:t>
          </a:r>
          <a:r>
            <a:rPr kumimoji="1" lang="en-US" altLang="zh-TW" sz="2100" kern="1200" dirty="0"/>
            <a:t>,…,</a:t>
          </a:r>
          <a:r>
            <a:rPr kumimoji="1" lang="en-US" altLang="zh-TW" sz="2100" kern="1200" dirty="0" err="1"/>
            <a:t>e</a:t>
          </a:r>
          <a:r>
            <a:rPr kumimoji="1" lang="en-US" altLang="zh-TW" sz="2100" kern="1200" baseline="-25000" dirty="0" err="1"/>
            <a:t>n</a:t>
          </a:r>
          <a:r>
            <a:rPr kumimoji="1" lang="en-US" altLang="zh-TW" sz="2100" kern="1200" dirty="0"/>
            <a:t>}</a:t>
          </a:r>
          <a:endParaRPr lang="zh-TW" altLang="en-US" sz="2100" kern="1200" dirty="0"/>
        </a:p>
      </dsp:txBody>
      <dsp:txXfrm>
        <a:off x="0" y="934350"/>
        <a:ext cx="3134247" cy="613034"/>
      </dsp:txXfrm>
    </dsp:sp>
    <dsp:sp modelId="{1D182AA7-065B-AC4C-993B-2C74D9E96297}">
      <dsp:nvSpPr>
        <dsp:cNvPr id="0" name=""/>
        <dsp:cNvSpPr/>
      </dsp:nvSpPr>
      <dsp:spPr>
        <a:xfrm rot="10800000">
          <a:off x="0" y="77191"/>
          <a:ext cx="3134247" cy="94284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TW" sz="2100" kern="1200" dirty="0"/>
            <a:t>News title {w</a:t>
          </a:r>
          <a:r>
            <a:rPr kumimoji="1" lang="en-US" altLang="zh-TW" sz="2100" kern="1200" baseline="-25000" dirty="0"/>
            <a:t>1</a:t>
          </a:r>
          <a:r>
            <a:rPr kumimoji="1" lang="en-US" altLang="zh-TW" sz="2100" kern="1200" dirty="0"/>
            <a:t>,w</a:t>
          </a:r>
          <a:r>
            <a:rPr kumimoji="1" lang="en-US" altLang="zh-TW" sz="2100" kern="1200" baseline="-25000" dirty="0"/>
            <a:t>2</a:t>
          </a:r>
          <a:r>
            <a:rPr kumimoji="1" lang="en-US" altLang="zh-TW" sz="2100" kern="1200" dirty="0"/>
            <a:t>,….,</a:t>
          </a:r>
          <a:r>
            <a:rPr kumimoji="1" lang="en-US" altLang="zh-TW" sz="2100" kern="1200" dirty="0" err="1"/>
            <a:t>w</a:t>
          </a:r>
          <a:r>
            <a:rPr kumimoji="1" lang="en-US" altLang="zh-TW" sz="2100" kern="1200" baseline="-25000" dirty="0" err="1"/>
            <a:t>n</a:t>
          </a:r>
          <a:r>
            <a:rPr kumimoji="1" lang="en-US" altLang="zh-TW" sz="2100" kern="1200" dirty="0"/>
            <a:t>)</a:t>
          </a:r>
          <a:endParaRPr lang="zh-TW" altLang="en-US" sz="2100" kern="1200" dirty="0"/>
        </a:p>
      </dsp:txBody>
      <dsp:txXfrm rot="10800000">
        <a:off x="0" y="77191"/>
        <a:ext cx="3134247" cy="612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DD4CD-01FE-5143-8292-9DF0AF2E95DF}" type="datetimeFigureOut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0E90C-C52B-4245-9739-5625F50A77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0874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18039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7312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53561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21490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9737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2639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676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36232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07292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90133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6523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5313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24608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1803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35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125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8766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727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0660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2661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325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472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6065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B6268-9B49-454F-A53F-9BFCB080F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0AED64-DA28-3C4B-98E4-5AD78A42F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B19822-1AC0-D54D-A3A7-D7B4805A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2388-3CD2-2441-9DB1-C4DC3F52DAF9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317D15-EBC4-8B43-864C-09CC1CB3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BEF5E1-0303-E646-BC54-A50A902F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BiauKai" panose="02010601000101010101" pitchFamily="2" charset="-120"/>
                <a:ea typeface="BiauKai" panose="02010601000101010101" pitchFamily="2" charset="-120"/>
              </a:defRPr>
            </a:lvl1pPr>
          </a:lstStyle>
          <a:p>
            <a:fld id="{27DD1D38-DC40-4844-BE4A-05A30284A73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B3DC7F0-D27F-6145-BA5B-D202A5F18907}"/>
              </a:ext>
            </a:extLst>
          </p:cNvPr>
          <p:cNvSpPr txBox="1"/>
          <p:nvPr userDrawn="1"/>
        </p:nvSpPr>
        <p:spPr>
          <a:xfrm>
            <a:off x="11066929" y="6548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627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00C752-753D-6443-A295-54ECB345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A2B53FA-251C-654B-9CC5-4FB855D6B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9C6CBA-3B61-7348-8E89-C9033D58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634-E3BA-E349-8FCF-B9EB6CA8C0C8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9F8F7F-8DBA-3C42-BE62-BEC387B6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924F1F-4D2A-2C4D-B4F8-D96CB2EC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781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FF4C99A-CAA9-BA42-8920-26493A36B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27EE260-E1B1-D848-8F56-8AA28D074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C89088-666F-9848-A629-D821F497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1794-C760-8649-A789-183B5DAADEC6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5842F7-16ED-1C44-BCFA-FED25FC6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07C14B-1DAC-B34A-A5D5-468E4DB7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826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01D205-FB8B-0141-9190-8D98670C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BFBF48-F1FC-734A-BE34-CA2CB127A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F3EBF3-F3D0-DB43-8A8F-57E8EAEC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55FF-382A-324D-8B18-A11E8F673A97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BB6293-CF3A-7846-BD1B-9DBE354E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7B4B28-D2DE-DD4C-941B-8B3ABF8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014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3573FD-9BB7-5948-BBCF-077D6765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43D41D-6BCB-8C40-BE65-2686BBCB9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8F8357-6814-CF4A-B11F-44EBA01F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DE7-D589-EE45-8CAD-0BED113D9857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E313C4-5F09-5C40-A636-7B989834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DF34EC-9720-A349-AF30-F4C499F3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0179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BB3C2C-1689-A249-BF0A-A1C243D3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785D59-B1BF-4F43-8C39-22C090DA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D7C634A-536B-0349-84A0-A79E4814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3730DD-6EC2-1049-8CA5-4E324E2B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EB7D-D9BD-FC41-B6D6-E60241244BDF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3C7DD0-B942-7F48-9A02-96B852A4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AFA3B8-D823-B941-93B6-354AEC7E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6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210A72-691E-BB4A-BF50-DC2B7284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9D8A91-454F-BC48-BDE2-0523473E3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B78F2EB-8E5A-A94F-9081-D502ADF5B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EB9079E-F5F8-4C4A-8A1F-E5686D5CB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691004C-0110-6F45-9D00-F62C0A43F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3628D47-5C43-0A4C-BE56-20442FA7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8765-33F3-924D-80C2-36D82259D2E7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677D8AC-A0DC-9A48-B499-F5DFA393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C457764-0CF2-CE42-BA80-40AD20BE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8108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7A2E9-5833-0C44-B72E-8DD032E5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4DAD0B-C600-0342-9161-75F5CCEB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AB42-74DA-D046-AE28-24242348B0F7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0E0407C-E892-5245-B505-15B3A5E9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D55691-09EB-C14F-AB2D-1C855597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286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8FF0436-2658-4842-8F15-A8A0AE55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774-33AA-CB49-88A9-47A48399350B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B6E3C12-491C-DD4E-8F0E-8636105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CF3E04-E2BC-6B48-AEEF-095052FE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68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0DDD39-6032-7449-92C5-84741540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5D339A-BFE0-4A4A-87DC-19DCC645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46B4507-7FE7-0A44-B1D5-287C0DA33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D6DB5BB-8FF8-414C-A908-0D8334D3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4D0-D5B9-C544-A5BF-1ABFFC4694BE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8A7EFC-AA58-9F4E-8221-88E3A3C5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C7472D-AA5F-3445-BF3D-D7C37C48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548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4B7D88-24E9-5E48-A812-43D33C0F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A36335E-68EF-2744-81EF-E2FBBBD26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6A41A75-8684-A344-A708-29D5B3C06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5BBB73-63A6-B549-BB01-CF75B5F0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32A6-C6F6-614F-BDC7-67209B7BE2E7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8F55B6F-CD23-5041-8D2C-461B73F8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D0C9CE6-65E3-5544-BA97-06017B18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017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7DAECB5-E4E8-B24A-8581-C3AD6595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42F488-EC1F-E544-8F9B-6C1E57FCF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41D50B-82F5-3540-8894-63509FF33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D3D14-C82C-4D4C-8BEA-8249BC34BD1C}" type="datetime1">
              <a:rPr kumimoji="1" lang="zh-TW" altLang="en-US" smtClean="0"/>
              <a:t>2022/6/9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2A5C65-3B93-D44C-B62E-E6B1AD2FB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37296A-52A4-F147-8A47-2FEFDCC0E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BiauKai" panose="02010601000101010101" pitchFamily="2" charset="-120"/>
                <a:ea typeface="BiauKai" panose="02010601000101010101" pitchFamily="2" charset="-120"/>
              </a:defRPr>
            </a:lvl1pPr>
          </a:lstStyle>
          <a:p>
            <a:fld id="{27DD1D38-DC40-4844-BE4A-05A30284A73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787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68BBC0-3A8A-DF4E-AEC8-3E7F3BAF5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423908"/>
            <a:ext cx="10881360" cy="3373438"/>
          </a:xfrm>
        </p:spPr>
        <p:txBody>
          <a:bodyPr>
            <a:normAutofit/>
          </a:bodyPr>
          <a:lstStyle/>
          <a:p>
            <a:r>
              <a:rPr lang="en" altLang="zh-TW" sz="4800" dirty="0"/>
              <a:t>Popularity-Enhanced News Recommendation with Multi-View </a:t>
            </a:r>
            <a:br>
              <a:rPr lang="en" altLang="zh-TW" sz="4800" dirty="0"/>
            </a:br>
            <a:r>
              <a:rPr lang="en" altLang="zh-TW" sz="4800" dirty="0"/>
              <a:t>Interest Representation</a:t>
            </a:r>
            <a:br>
              <a:rPr lang="en" altLang="zh-TW" sz="4800" dirty="0"/>
            </a:br>
            <a:endParaRPr kumimoji="1" lang="zh-TW" altLang="en-US" sz="48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2D828F-2B56-9A4D-980A-A8A099DF5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3757" y="3509963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kumimoji="1" lang="en-US" altLang="zh-TW" sz="2800" dirty="0"/>
              <a:t>Advisor: Jia-Ling, Koh</a:t>
            </a:r>
          </a:p>
          <a:p>
            <a:pPr algn="l"/>
            <a:r>
              <a:rPr kumimoji="1" lang="en-US" altLang="zh-TW" sz="2800" dirty="0"/>
              <a:t>Speaker: Hsiang-Hui Chou</a:t>
            </a:r>
          </a:p>
          <a:p>
            <a:pPr algn="l"/>
            <a:r>
              <a:rPr kumimoji="1" lang="en-US" altLang="zh-TW" sz="2800" dirty="0"/>
              <a:t>Source: CIKM ’21</a:t>
            </a:r>
          </a:p>
          <a:p>
            <a:pPr algn="l"/>
            <a:r>
              <a:rPr kumimoji="1" lang="en-US" altLang="zh-TW" sz="2800" dirty="0"/>
              <a:t>Date:2022/06/07</a:t>
            </a:r>
            <a:endParaRPr kumimoji="1" lang="zh-TW" altLang="en-US" sz="2800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238010-3937-484D-B421-E22FD0FB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841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10</a:t>
            </a:fld>
            <a:endParaRPr kumimoji="1"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10" y="288595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accent1">
                    <a:lumMod val="75000"/>
                  </a:schemeClr>
                </a:solidFill>
              </a:rPr>
              <a:t>1. News encoder</a:t>
            </a:r>
            <a:endParaRPr kumimoji="1"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10954-6CAC-386A-95F9-4D3523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69" t="37915" r="59296" b="90"/>
          <a:stretch/>
        </p:blipFill>
        <p:spPr>
          <a:xfrm>
            <a:off x="75089" y="1566391"/>
            <a:ext cx="4508362" cy="3287562"/>
          </a:xfrm>
          <a:prstGeom prst="rect">
            <a:avLst/>
          </a:prstGeom>
        </p:spPr>
      </p:pic>
      <p:sp>
        <p:nvSpPr>
          <p:cNvPr id="18" name="框架 17">
            <a:extLst>
              <a:ext uri="{FF2B5EF4-FFF2-40B4-BE49-F238E27FC236}">
                <a16:creationId xmlns:a16="http://schemas.microsoft.com/office/drawing/2014/main" id="{AAAFDD76-D140-23B7-4D2D-305E8BCDD0C5}"/>
              </a:ext>
            </a:extLst>
          </p:cNvPr>
          <p:cNvSpPr/>
          <p:nvPr/>
        </p:nvSpPr>
        <p:spPr>
          <a:xfrm>
            <a:off x="1707273" y="4093291"/>
            <a:ext cx="2109815" cy="774066"/>
          </a:xfrm>
          <a:prstGeom prst="frame">
            <a:avLst>
              <a:gd name="adj1" fmla="val 2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350AC3A-D7D2-15DE-5C42-CD3495A8DA04}"/>
              </a:ext>
            </a:extLst>
          </p:cNvPr>
          <p:cNvSpPr txBox="1"/>
          <p:nvPr/>
        </p:nvSpPr>
        <p:spPr>
          <a:xfrm>
            <a:off x="4949777" y="666419"/>
            <a:ext cx="423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0070C0"/>
                </a:solidFill>
              </a:rPr>
              <a:t>News title and abstract encoder:</a:t>
            </a:r>
            <a:endParaRPr kumimoji="1"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7E288A2-28DE-ACE1-B664-35787BBC36FF}"/>
              </a:ext>
            </a:extLst>
          </p:cNvPr>
          <p:cNvSpPr txBox="1"/>
          <p:nvPr/>
        </p:nvSpPr>
        <p:spPr>
          <a:xfrm>
            <a:off x="8894851" y="1979134"/>
            <a:ext cx="4917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000" dirty="0"/>
              <a:t>convert each word into </a:t>
            </a:r>
          </a:p>
          <a:p>
            <a:r>
              <a:rPr lang="en" altLang="zh-TW" sz="2000" dirty="0"/>
              <a:t>its low-dimensional vector </a:t>
            </a:r>
            <a:endParaRPr kumimoji="1" lang="en-US" altLang="zh-TW" sz="2400" dirty="0"/>
          </a:p>
          <a:p>
            <a:endParaRPr kumimoji="1" lang="zh-TW" altLang="en-US" sz="2400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564EEE30-E91D-5AB2-C18D-84763769C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598677"/>
              </p:ext>
            </p:extLst>
          </p:nvPr>
        </p:nvGraphicFramePr>
        <p:xfrm>
          <a:off x="5642607" y="1524901"/>
          <a:ext cx="3134248" cy="154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9FAA6583-7C79-AFC1-5A94-5F8CD6AB476A}"/>
              </a:ext>
            </a:extLst>
          </p:cNvPr>
          <p:cNvSpPr txBox="1"/>
          <p:nvPr/>
        </p:nvSpPr>
        <p:spPr>
          <a:xfrm>
            <a:off x="0" y="5624568"/>
            <a:ext cx="48390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New title:</a:t>
            </a:r>
            <a:r>
              <a:rPr kumimoji="1" lang="zh-TW" altLang="en-US" dirty="0"/>
              <a:t> </a:t>
            </a:r>
            <a:endParaRPr kumimoji="1" lang="en-US" altLang="zh-TW" dirty="0"/>
          </a:p>
          <a:p>
            <a:r>
              <a:rPr lang="en" altLang="zh-TW" dirty="0"/>
              <a:t>See spectacular fall foliage in these national parks</a:t>
            </a:r>
          </a:p>
          <a:p>
            <a:r>
              <a:rPr kumimoji="1" lang="en-US" altLang="zh-TW" dirty="0"/>
              <a:t>{w</a:t>
            </a:r>
            <a:r>
              <a:rPr kumimoji="1" lang="en-US" altLang="zh-TW" baseline="-25000" dirty="0"/>
              <a:t>1</a:t>
            </a:r>
            <a:r>
              <a:rPr kumimoji="1" lang="en-US" altLang="zh-TW" dirty="0"/>
              <a:t>,w</a:t>
            </a:r>
            <a:r>
              <a:rPr kumimoji="1" lang="en-US" altLang="zh-TW" baseline="-25000" dirty="0"/>
              <a:t>2</a:t>
            </a:r>
            <a:r>
              <a:rPr kumimoji="1" lang="en-US" altLang="zh-TW" dirty="0"/>
              <a:t>,….,</a:t>
            </a:r>
            <a:r>
              <a:rPr kumimoji="1" lang="en-US" altLang="zh-TW" dirty="0" err="1"/>
              <a:t>w</a:t>
            </a:r>
            <a:r>
              <a:rPr kumimoji="1" lang="en-US" altLang="zh-TW" baseline="-25000" dirty="0" err="1"/>
              <a:t>n</a:t>
            </a:r>
            <a:r>
              <a:rPr kumimoji="1" lang="en-US" altLang="zh-TW" dirty="0"/>
              <a:t>)</a:t>
            </a:r>
            <a:endParaRPr lang="zh-TW" altLang="en-US" dirty="0"/>
          </a:p>
          <a:p>
            <a:r>
              <a:rPr lang="en" altLang="zh-TW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{see, spectacular, ….,parks}</a:t>
            </a:r>
          </a:p>
          <a:p>
            <a:endParaRPr lang="en" altLang="zh-TW" dirty="0"/>
          </a:p>
          <a:p>
            <a:endParaRPr kumimoji="1"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64ADA04-51D3-4CBD-FEBF-C1C983D1E299}"/>
              </a:ext>
            </a:extLst>
          </p:cNvPr>
          <p:cNvSpPr txBox="1"/>
          <p:nvPr/>
        </p:nvSpPr>
        <p:spPr>
          <a:xfrm>
            <a:off x="5065760" y="3334109"/>
            <a:ext cx="273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0070C0"/>
                </a:solidFill>
              </a:rPr>
              <a:t>Position information</a:t>
            </a:r>
            <a:endParaRPr kumimoji="1" lang="zh-TW" altLang="en-US" sz="2400" dirty="0">
              <a:solidFill>
                <a:srgbClr val="0070C0"/>
              </a:solidFill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467C25F-0EC2-66C9-D756-E58CD04F4D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1013" y="4093291"/>
            <a:ext cx="5613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2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11</a:t>
            </a:fld>
            <a:endParaRPr kumimoji="1"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10" y="288595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accent1">
                    <a:lumMod val="75000"/>
                  </a:schemeClr>
                </a:solidFill>
              </a:rPr>
              <a:t>1. News encoder</a:t>
            </a:r>
            <a:endParaRPr kumimoji="1"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10954-6CAC-386A-95F9-4D3523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69" t="37915" r="59296" b="90"/>
          <a:stretch/>
        </p:blipFill>
        <p:spPr>
          <a:xfrm>
            <a:off x="75089" y="1566391"/>
            <a:ext cx="4508362" cy="328756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FF904E4-897C-5DAE-F6BD-EAF749F87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375" y="2059826"/>
            <a:ext cx="5877013" cy="1713600"/>
          </a:xfrm>
          <a:prstGeom prst="rect">
            <a:avLst/>
          </a:prstGeom>
        </p:spPr>
      </p:pic>
      <p:sp>
        <p:nvSpPr>
          <p:cNvPr id="18" name="框架 17">
            <a:extLst>
              <a:ext uri="{FF2B5EF4-FFF2-40B4-BE49-F238E27FC236}">
                <a16:creationId xmlns:a16="http://schemas.microsoft.com/office/drawing/2014/main" id="{AAAFDD76-D140-23B7-4D2D-305E8BCDD0C5}"/>
              </a:ext>
            </a:extLst>
          </p:cNvPr>
          <p:cNvSpPr/>
          <p:nvPr/>
        </p:nvSpPr>
        <p:spPr>
          <a:xfrm>
            <a:off x="1707273" y="3647828"/>
            <a:ext cx="2109815" cy="1219529"/>
          </a:xfrm>
          <a:prstGeom prst="frame">
            <a:avLst>
              <a:gd name="adj1" fmla="val 2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8E8666FD-0E1E-8D44-FAFD-755A49CDE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784" y="3913154"/>
            <a:ext cx="5726194" cy="1265089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0350AC3A-D7D2-15DE-5C42-CD3495A8DA04}"/>
              </a:ext>
            </a:extLst>
          </p:cNvPr>
          <p:cNvSpPr txBox="1"/>
          <p:nvPr/>
        </p:nvSpPr>
        <p:spPr>
          <a:xfrm>
            <a:off x="4839082" y="1174031"/>
            <a:ext cx="423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0070C0"/>
                </a:solidFill>
              </a:rPr>
              <a:t>News title and abstract encoder:</a:t>
            </a:r>
            <a:endParaRPr kumimoji="1"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12</a:t>
            </a:fld>
            <a:endParaRPr kumimoji="1"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7" y="248443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accent1">
                    <a:lumMod val="75000"/>
                  </a:schemeClr>
                </a:solidFill>
              </a:rPr>
              <a:t>1. News encoder</a:t>
            </a:r>
            <a:endParaRPr kumimoji="1"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6F8F09A4-196E-EDF0-A584-91792BCD6615}"/>
              </a:ext>
            </a:extLst>
          </p:cNvPr>
          <p:cNvGrpSpPr/>
          <p:nvPr/>
        </p:nvGrpSpPr>
        <p:grpSpPr>
          <a:xfrm>
            <a:off x="414513" y="1260345"/>
            <a:ext cx="7857618" cy="3564009"/>
            <a:chOff x="84903" y="1222744"/>
            <a:chExt cx="7857618" cy="3564009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B710954-6CAC-386A-95F9-4D3523488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69" t="37915" r="59296" b="90"/>
            <a:stretch/>
          </p:blipFill>
          <p:spPr>
            <a:xfrm>
              <a:off x="84903" y="1499191"/>
              <a:ext cx="4508362" cy="3287562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0448DD2-C857-8DCB-D357-9C84BCFA89E2}"/>
                </a:ext>
              </a:extLst>
            </p:cNvPr>
            <p:cNvSpPr/>
            <p:nvPr/>
          </p:nvSpPr>
          <p:spPr>
            <a:xfrm>
              <a:off x="4097079" y="1222744"/>
              <a:ext cx="3845442" cy="62732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00E2789B-6D30-B758-1CCB-6DCA8F1DB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294" y="1896198"/>
            <a:ext cx="4891021" cy="594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1D0959B-5455-7DD8-C2A5-84A5B774F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294" y="2558211"/>
            <a:ext cx="5092700" cy="7112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D9F46CE-7B12-C992-A975-6D1C2D455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938" y="3335632"/>
            <a:ext cx="4521200" cy="7493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1C97181-7D6C-3AC8-A181-72C2FFD86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8207" y="4209377"/>
            <a:ext cx="4483100" cy="508000"/>
          </a:xfrm>
          <a:prstGeom prst="rect">
            <a:avLst/>
          </a:prstGeom>
        </p:spPr>
      </p:pic>
      <p:sp>
        <p:nvSpPr>
          <p:cNvPr id="12" name="框架 11">
            <a:extLst>
              <a:ext uri="{FF2B5EF4-FFF2-40B4-BE49-F238E27FC236}">
                <a16:creationId xmlns:a16="http://schemas.microsoft.com/office/drawing/2014/main" id="{EFAE4EED-FF37-2ED3-7FF9-E013ECF56532}"/>
              </a:ext>
            </a:extLst>
          </p:cNvPr>
          <p:cNvSpPr/>
          <p:nvPr/>
        </p:nvSpPr>
        <p:spPr>
          <a:xfrm>
            <a:off x="2047801" y="3115340"/>
            <a:ext cx="1726757" cy="627320"/>
          </a:xfrm>
          <a:prstGeom prst="frame">
            <a:avLst>
              <a:gd name="adj1" fmla="val 2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框架 12">
            <a:extLst>
              <a:ext uri="{FF2B5EF4-FFF2-40B4-BE49-F238E27FC236}">
                <a16:creationId xmlns:a16="http://schemas.microsoft.com/office/drawing/2014/main" id="{77555A33-7FA4-99C8-3A3B-7E1344FB5CCD}"/>
              </a:ext>
            </a:extLst>
          </p:cNvPr>
          <p:cNvSpPr/>
          <p:nvPr/>
        </p:nvSpPr>
        <p:spPr>
          <a:xfrm>
            <a:off x="2047801" y="2490198"/>
            <a:ext cx="1726757" cy="761414"/>
          </a:xfrm>
          <a:prstGeom prst="frame">
            <a:avLst>
              <a:gd name="adj1" fmla="val 2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框架 15">
            <a:extLst>
              <a:ext uri="{FF2B5EF4-FFF2-40B4-BE49-F238E27FC236}">
                <a16:creationId xmlns:a16="http://schemas.microsoft.com/office/drawing/2014/main" id="{6EFB2E1D-8E6C-36F5-A8C6-29EDE61CE165}"/>
              </a:ext>
            </a:extLst>
          </p:cNvPr>
          <p:cNvSpPr/>
          <p:nvPr/>
        </p:nvSpPr>
        <p:spPr>
          <a:xfrm>
            <a:off x="1455844" y="1842558"/>
            <a:ext cx="1854515" cy="900642"/>
          </a:xfrm>
          <a:prstGeom prst="frame">
            <a:avLst>
              <a:gd name="adj1" fmla="val 2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cxnSp>
        <p:nvCxnSpPr>
          <p:cNvPr id="5" name="直線箭頭接點 4">
            <a:extLst>
              <a:ext uri="{FF2B5EF4-FFF2-40B4-BE49-F238E27FC236}">
                <a16:creationId xmlns:a16="http://schemas.microsoft.com/office/drawing/2014/main" id="{E75F1C28-A489-6345-BDBF-CA17FA85E35C}"/>
              </a:ext>
            </a:extLst>
          </p:cNvPr>
          <p:cNvCxnSpPr>
            <a:endCxn id="19" idx="1"/>
          </p:cNvCxnSpPr>
          <p:nvPr/>
        </p:nvCxnSpPr>
        <p:spPr>
          <a:xfrm flipV="1">
            <a:off x="3774558" y="2193198"/>
            <a:ext cx="1909736" cy="1235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箭頭接點 17">
            <a:extLst>
              <a:ext uri="{FF2B5EF4-FFF2-40B4-BE49-F238E27FC236}">
                <a16:creationId xmlns:a16="http://schemas.microsoft.com/office/drawing/2014/main" id="{7B00EE2E-A944-F978-A106-D8577ACFA04D}"/>
              </a:ext>
            </a:extLst>
          </p:cNvPr>
          <p:cNvCxnSpPr>
            <a:endCxn id="9" idx="1"/>
          </p:cNvCxnSpPr>
          <p:nvPr/>
        </p:nvCxnSpPr>
        <p:spPr>
          <a:xfrm>
            <a:off x="3774558" y="2867891"/>
            <a:ext cx="1909736" cy="4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12A545A1-7328-1123-F734-976FA096A80C}"/>
              </a:ext>
            </a:extLst>
          </p:cNvPr>
          <p:cNvCxnSpPr>
            <a:endCxn id="10" idx="1"/>
          </p:cNvCxnSpPr>
          <p:nvPr/>
        </p:nvCxnSpPr>
        <p:spPr>
          <a:xfrm>
            <a:off x="3774558" y="2888673"/>
            <a:ext cx="1763380" cy="82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箭頭接點 22">
            <a:extLst>
              <a:ext uri="{FF2B5EF4-FFF2-40B4-BE49-F238E27FC236}">
                <a16:creationId xmlns:a16="http://schemas.microsoft.com/office/drawing/2014/main" id="{065CD497-5E31-3236-50D8-4D20ED7846A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10359" y="2317173"/>
            <a:ext cx="2507848" cy="2146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26">
            <a:extLst>
              <a:ext uri="{FF2B5EF4-FFF2-40B4-BE49-F238E27FC236}">
                <a16:creationId xmlns:a16="http://schemas.microsoft.com/office/drawing/2014/main" id="{7B6C7DF1-A84C-80A0-90E1-065296114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9362" y="4784765"/>
            <a:ext cx="6713276" cy="20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3D8D39B9-6388-40FF-847C-0324BC9A5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7000"/>
          </a:blip>
          <a:srcRect l="34224"/>
          <a:stretch/>
        </p:blipFill>
        <p:spPr>
          <a:xfrm>
            <a:off x="2129741" y="1056429"/>
            <a:ext cx="7237483" cy="5302800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13</a:t>
            </a:fld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10954-6CAC-386A-95F9-4D3523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4" r="32640" b="40034"/>
          <a:stretch/>
        </p:blipFill>
        <p:spPr>
          <a:xfrm>
            <a:off x="2129742" y="1056429"/>
            <a:ext cx="3646026" cy="3179905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7" y="248443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rgbClr val="00B050"/>
                </a:solidFill>
              </a:rPr>
              <a:t>2. User Encoder</a:t>
            </a:r>
            <a:endParaRPr kumimoji="1" lang="zh-TW" altLang="en-US" dirty="0">
              <a:solidFill>
                <a:srgbClr val="00B050"/>
              </a:solidFill>
            </a:endParaRPr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9DAFCB6B-5AAD-4EC0-6D1A-B15FBE1E654A}"/>
              </a:ext>
            </a:extLst>
          </p:cNvPr>
          <p:cNvSpPr/>
          <p:nvPr/>
        </p:nvSpPr>
        <p:spPr>
          <a:xfrm>
            <a:off x="2312894" y="2477386"/>
            <a:ext cx="3462873" cy="1758948"/>
          </a:xfrm>
          <a:prstGeom prst="frame">
            <a:avLst>
              <a:gd name="adj1" fmla="val 37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框架 8">
            <a:extLst>
              <a:ext uri="{FF2B5EF4-FFF2-40B4-BE49-F238E27FC236}">
                <a16:creationId xmlns:a16="http://schemas.microsoft.com/office/drawing/2014/main" id="{C476DB78-0E16-FE40-4522-D2E6F97D6DE3}"/>
              </a:ext>
            </a:extLst>
          </p:cNvPr>
          <p:cNvSpPr/>
          <p:nvPr/>
        </p:nvSpPr>
        <p:spPr>
          <a:xfrm>
            <a:off x="3270463" y="1421498"/>
            <a:ext cx="937855" cy="1134665"/>
          </a:xfrm>
          <a:prstGeom prst="frame">
            <a:avLst>
              <a:gd name="adj1" fmla="val 37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14</a:t>
            </a:fld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10954-6CAC-386A-95F9-4D3523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4" t="6144" r="28795" b="38114"/>
          <a:stretch/>
        </p:blipFill>
        <p:spPr>
          <a:xfrm>
            <a:off x="821938" y="1722474"/>
            <a:ext cx="4069040" cy="2955851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7" y="248443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rgbClr val="00B050"/>
                </a:solidFill>
              </a:rPr>
              <a:t>2. User Encoder</a:t>
            </a:r>
            <a:endParaRPr kumimoji="1" lang="zh-TW" altLang="en-US" dirty="0">
              <a:solidFill>
                <a:srgbClr val="00B050"/>
              </a:solidFill>
            </a:endParaRPr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9DAFCB6B-5AAD-4EC0-6D1A-B15FBE1E654A}"/>
              </a:ext>
            </a:extLst>
          </p:cNvPr>
          <p:cNvSpPr/>
          <p:nvPr/>
        </p:nvSpPr>
        <p:spPr>
          <a:xfrm>
            <a:off x="821938" y="2828259"/>
            <a:ext cx="3669040" cy="1850065"/>
          </a:xfrm>
          <a:prstGeom prst="frame">
            <a:avLst>
              <a:gd name="adj1" fmla="val 37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B05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4FC7DCA-CB55-589B-A3F0-4C9016161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488" y="1722474"/>
            <a:ext cx="4927600" cy="6477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8C607C9-0C7F-7854-4A2B-59C7AE86C7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232"/>
          <a:stretch/>
        </p:blipFill>
        <p:spPr>
          <a:xfrm>
            <a:off x="5620488" y="2506632"/>
            <a:ext cx="4953000" cy="73338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E559B35-C68B-2265-E830-7FD7346AD138}"/>
              </a:ext>
            </a:extLst>
          </p:cNvPr>
          <p:cNvSpPr txBox="1"/>
          <p:nvPr/>
        </p:nvSpPr>
        <p:spPr>
          <a:xfrm>
            <a:off x="920480" y="5560182"/>
            <a:ext cx="53533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sz="2000" dirty="0" err="1"/>
              <a:t>a</a:t>
            </a:r>
            <a:r>
              <a:rPr lang="en" altLang="zh-TW" sz="2000" baseline="-25000" dirty="0" err="1"/>
              <a:t>i,k</a:t>
            </a:r>
            <a:r>
              <a:rPr lang="en" altLang="zh-TW" sz="2000" baseline="-25000" dirty="0"/>
              <a:t> </a:t>
            </a:r>
            <a:r>
              <a:rPr lang="en" altLang="zh-TW" sz="2000" dirty="0"/>
              <a:t>: </a:t>
            </a:r>
            <a:r>
              <a:rPr lang="en" altLang="zh-TW" sz="2000" dirty="0">
                <a:solidFill>
                  <a:srgbClr val="FF0000"/>
                </a:solidFill>
              </a:rPr>
              <a:t>attention weights</a:t>
            </a:r>
            <a:r>
              <a:rPr lang="en" altLang="zh-TW" sz="2000" dirty="0"/>
              <a:t> of the k-</a:t>
            </a:r>
            <a:r>
              <a:rPr lang="en" altLang="zh-TW" sz="2000" dirty="0" err="1"/>
              <a:t>th</a:t>
            </a:r>
            <a:r>
              <a:rPr lang="en" altLang="zh-TW" sz="2000" dirty="0"/>
              <a:t> browsing news </a:t>
            </a:r>
          </a:p>
          <a:p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4C905CA-9E90-BD72-98EC-11A133CA40C0}"/>
              </a:ext>
            </a:extLst>
          </p:cNvPr>
          <p:cNvSpPr txBox="1"/>
          <p:nvPr/>
        </p:nvSpPr>
        <p:spPr>
          <a:xfrm>
            <a:off x="921926" y="5973655"/>
            <a:ext cx="4414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sz="2000" dirty="0" err="1"/>
              <a:t>u</a:t>
            </a:r>
            <a:r>
              <a:rPr lang="en" altLang="zh-TW" sz="2000" baseline="-25000" dirty="0" err="1"/>
              <a:t>i</a:t>
            </a:r>
            <a:r>
              <a:rPr lang="en" altLang="zh-TW" sz="2000" baseline="-25000" dirty="0"/>
              <a:t> </a:t>
            </a:r>
            <a:r>
              <a:rPr lang="en" altLang="zh-TW" sz="2000" dirty="0"/>
              <a:t>: user representation of the </a:t>
            </a:r>
            <a:r>
              <a:rPr lang="en" altLang="zh-TW" sz="2000" dirty="0" err="1"/>
              <a:t>i-th</a:t>
            </a:r>
            <a:r>
              <a:rPr lang="en" altLang="zh-TW" sz="2000" dirty="0"/>
              <a:t> aspect</a:t>
            </a:r>
          </a:p>
          <a:p>
            <a:endParaRPr kumimoji="1" lang="zh-TW" altLang="en-US" sz="20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3EBC765-5F5B-81CE-4911-9AF8EBE37D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713"/>
          <a:stretch/>
        </p:blipFill>
        <p:spPr>
          <a:xfrm>
            <a:off x="5512891" y="3617980"/>
            <a:ext cx="4953000" cy="459030"/>
          </a:xfrm>
          <a:prstGeom prst="rect">
            <a:avLst/>
          </a:prstGeom>
        </p:spPr>
      </p:pic>
      <p:sp>
        <p:nvSpPr>
          <p:cNvPr id="11" name="框架 10">
            <a:extLst>
              <a:ext uri="{FF2B5EF4-FFF2-40B4-BE49-F238E27FC236}">
                <a16:creationId xmlns:a16="http://schemas.microsoft.com/office/drawing/2014/main" id="{E55B7430-0C96-455F-77C2-93BA0CACE12C}"/>
              </a:ext>
            </a:extLst>
          </p:cNvPr>
          <p:cNvSpPr/>
          <p:nvPr/>
        </p:nvSpPr>
        <p:spPr>
          <a:xfrm>
            <a:off x="1383734" y="1767915"/>
            <a:ext cx="2181270" cy="1661085"/>
          </a:xfrm>
          <a:prstGeom prst="frame">
            <a:avLst>
              <a:gd name="adj1" fmla="val 37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B05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77EACC1-F76F-6EE6-FF8A-102E55ABF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138" y="-10713"/>
            <a:ext cx="50927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15</a:t>
            </a:fld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10954-6CAC-386A-95F9-4D3523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4"/>
          <a:stretch/>
        </p:blipFill>
        <p:spPr>
          <a:xfrm>
            <a:off x="0" y="1313778"/>
            <a:ext cx="7237483" cy="5302800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7" y="248443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3. Click Predictor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框架 8">
            <a:extLst>
              <a:ext uri="{FF2B5EF4-FFF2-40B4-BE49-F238E27FC236}">
                <a16:creationId xmlns:a16="http://schemas.microsoft.com/office/drawing/2014/main" id="{459FDC69-DEE2-0B9C-B3F8-355B5B437408}"/>
              </a:ext>
            </a:extLst>
          </p:cNvPr>
          <p:cNvSpPr/>
          <p:nvPr/>
        </p:nvSpPr>
        <p:spPr>
          <a:xfrm>
            <a:off x="1115992" y="1574006"/>
            <a:ext cx="5784537" cy="1211724"/>
          </a:xfrm>
          <a:prstGeom prst="frame">
            <a:avLst>
              <a:gd name="adj1" fmla="val 37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70C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AA91D08-6E09-83BE-469B-795EDE0AFC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27"/>
          <a:stretch/>
        </p:blipFill>
        <p:spPr>
          <a:xfrm>
            <a:off x="7237483" y="81590"/>
            <a:ext cx="4851736" cy="172747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A8D9A10-6365-BA73-A921-8F840FF3C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596" y="2999858"/>
            <a:ext cx="4406900" cy="6350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5E10E3D-E1C0-D52C-EC25-C113E9F15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596" y="3765092"/>
            <a:ext cx="4140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8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16</a:t>
            </a:fld>
            <a:endParaRPr kumimoji="1"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7" y="248443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3. Click Predictor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AA91D08-6E09-83BE-469B-795EDE0AF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4" r="4427"/>
          <a:stretch/>
        </p:blipFill>
        <p:spPr>
          <a:xfrm>
            <a:off x="265719" y="2520874"/>
            <a:ext cx="6777591" cy="253059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F7AB0AD-DB3D-030A-5B21-795BB69F7B3F}"/>
              </a:ext>
            </a:extLst>
          </p:cNvPr>
          <p:cNvSpPr txBox="1"/>
          <p:nvPr/>
        </p:nvSpPr>
        <p:spPr>
          <a:xfrm>
            <a:off x="560407" y="1785830"/>
            <a:ext cx="2672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sz="2800" dirty="0"/>
              <a:t>Bilinear function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47DB5A-6C3F-14EF-E948-1B6D3C8A6C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37"/>
          <a:stretch/>
        </p:blipFill>
        <p:spPr>
          <a:xfrm>
            <a:off x="7043310" y="318637"/>
            <a:ext cx="4310490" cy="511354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EFA173D-AEF0-39B6-820C-FE625D8D8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307" y="5051473"/>
            <a:ext cx="4406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72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17</a:t>
            </a:fld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10954-6CAC-386A-95F9-4D3523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" t="3191" r="654" b="771"/>
          <a:stretch/>
        </p:blipFill>
        <p:spPr>
          <a:xfrm>
            <a:off x="510576" y="1222744"/>
            <a:ext cx="10843224" cy="5092716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76" y="136525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rgbClr val="7030A0"/>
                </a:solidFill>
              </a:rPr>
              <a:t>4. Popularity Predictor</a:t>
            </a:r>
            <a:endParaRPr kumimoji="1" lang="zh-TW" altLang="en-US" dirty="0">
              <a:solidFill>
                <a:srgbClr val="7030A0"/>
              </a:solidFill>
            </a:endParaRPr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9DAFCB6B-5AAD-4EC0-6D1A-B15FBE1E654A}"/>
              </a:ext>
            </a:extLst>
          </p:cNvPr>
          <p:cNvSpPr/>
          <p:nvPr/>
        </p:nvSpPr>
        <p:spPr>
          <a:xfrm>
            <a:off x="560408" y="1222744"/>
            <a:ext cx="4064756" cy="1733107"/>
          </a:xfrm>
          <a:prstGeom prst="frame">
            <a:avLst>
              <a:gd name="adj1" fmla="val 371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  <p:sp>
        <p:nvSpPr>
          <p:cNvPr id="9" name="框架 8">
            <a:extLst>
              <a:ext uri="{FF2B5EF4-FFF2-40B4-BE49-F238E27FC236}">
                <a16:creationId xmlns:a16="http://schemas.microsoft.com/office/drawing/2014/main" id="{3E9FEE82-EF68-47B1-A377-915F618D2C5B}"/>
              </a:ext>
            </a:extLst>
          </p:cNvPr>
          <p:cNvSpPr/>
          <p:nvPr/>
        </p:nvSpPr>
        <p:spPr>
          <a:xfrm>
            <a:off x="7512626" y="3429000"/>
            <a:ext cx="3703241" cy="1478666"/>
          </a:xfrm>
          <a:prstGeom prst="frame">
            <a:avLst>
              <a:gd name="adj1" fmla="val 371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0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18</a:t>
            </a:fld>
            <a:endParaRPr kumimoji="1"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7" y="248443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rgbClr val="7030A0"/>
                </a:solidFill>
              </a:rPr>
              <a:t>4. Popularity Predictor &amp; CTR</a:t>
            </a:r>
            <a:endParaRPr kumimoji="1" lang="zh-TW" altLang="en-US" dirty="0">
              <a:solidFill>
                <a:srgbClr val="7030A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25B4C5-3EAE-4B17-80B4-6FDA332F4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3" t="9021" r="30638" b="13069"/>
          <a:stretch/>
        </p:blipFill>
        <p:spPr>
          <a:xfrm>
            <a:off x="1732681" y="1633052"/>
            <a:ext cx="2190733" cy="36901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5F561D2-3D95-A4EC-7056-88CA828D9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9" t="87816" r="4226" b="-1"/>
          <a:stretch/>
        </p:blipFill>
        <p:spPr>
          <a:xfrm>
            <a:off x="398720" y="5178278"/>
            <a:ext cx="5295014" cy="50136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01D26EB-0FB6-5941-DA7A-6C5A70BED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750" y="1756362"/>
            <a:ext cx="4470400" cy="6096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D9841FF-C5A3-53C8-EAA7-6417DBB9A1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955"/>
          <a:stretch/>
        </p:blipFill>
        <p:spPr>
          <a:xfrm>
            <a:off x="5416863" y="2745819"/>
            <a:ext cx="4229100" cy="401418"/>
          </a:xfrm>
          <a:prstGeom prst="rect">
            <a:avLst/>
          </a:prstGeom>
        </p:spPr>
      </p:pic>
      <p:sp>
        <p:nvSpPr>
          <p:cNvPr id="18" name="框架 17">
            <a:extLst>
              <a:ext uri="{FF2B5EF4-FFF2-40B4-BE49-F238E27FC236}">
                <a16:creationId xmlns:a16="http://schemas.microsoft.com/office/drawing/2014/main" id="{5D43409C-6203-4FE8-AD48-F9663C321CDD}"/>
              </a:ext>
            </a:extLst>
          </p:cNvPr>
          <p:cNvSpPr/>
          <p:nvPr/>
        </p:nvSpPr>
        <p:spPr>
          <a:xfrm>
            <a:off x="1648047" y="2645868"/>
            <a:ext cx="2434855" cy="501369"/>
          </a:xfrm>
          <a:prstGeom prst="frame">
            <a:avLst>
              <a:gd name="adj1" fmla="val 371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  <p:sp>
        <p:nvSpPr>
          <p:cNvPr id="22" name="向右箭號 21">
            <a:extLst>
              <a:ext uri="{FF2B5EF4-FFF2-40B4-BE49-F238E27FC236}">
                <a16:creationId xmlns:a16="http://schemas.microsoft.com/office/drawing/2014/main" id="{FF57E714-C565-086A-D2D8-7E192D9A1A0E}"/>
              </a:ext>
            </a:extLst>
          </p:cNvPr>
          <p:cNvSpPr/>
          <p:nvPr/>
        </p:nvSpPr>
        <p:spPr>
          <a:xfrm rot="20173847">
            <a:off x="4210493" y="2310047"/>
            <a:ext cx="1078779" cy="279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029655E-BD2D-E5FA-160D-3ACB9F64BDAF}"/>
              </a:ext>
            </a:extLst>
          </p:cNvPr>
          <p:cNvSpPr/>
          <p:nvPr/>
        </p:nvSpPr>
        <p:spPr>
          <a:xfrm>
            <a:off x="5597279" y="3357733"/>
            <a:ext cx="2671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TW" dirty="0">
                <a:latin typeface="LinLibertine"/>
              </a:rPr>
              <a:t>CTR with news popularity </a:t>
            </a:r>
            <a:endParaRPr lang="en" altLang="zh-TW" dirty="0"/>
          </a:p>
        </p:txBody>
      </p:sp>
    </p:spTree>
    <p:extLst>
      <p:ext uri="{BB962C8B-B14F-4D97-AF65-F5344CB8AC3E}">
        <p14:creationId xmlns:p14="http://schemas.microsoft.com/office/powerpoint/2010/main" val="47941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19</a:t>
            </a:fld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10954-6CAC-386A-95F9-4D3523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4"/>
          <a:stretch/>
        </p:blipFill>
        <p:spPr>
          <a:xfrm>
            <a:off x="-2201699" y="1143389"/>
            <a:ext cx="7237483" cy="5302800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7" y="248443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rgbClr val="7030A0"/>
                </a:solidFill>
              </a:rPr>
              <a:t>4. Popularity Predictor &amp; CTR</a:t>
            </a:r>
            <a:endParaRPr kumimoji="1" lang="zh-TW" altLang="en-US" dirty="0">
              <a:solidFill>
                <a:srgbClr val="7030A0"/>
              </a:solidFill>
            </a:endParaRPr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9DAFCB6B-5AAD-4EC0-6D1A-B15FBE1E654A}"/>
              </a:ext>
            </a:extLst>
          </p:cNvPr>
          <p:cNvSpPr/>
          <p:nvPr/>
        </p:nvSpPr>
        <p:spPr>
          <a:xfrm>
            <a:off x="2775098" y="1382233"/>
            <a:ext cx="2260685" cy="3848986"/>
          </a:xfrm>
          <a:prstGeom prst="frame">
            <a:avLst>
              <a:gd name="adj1" fmla="val 371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D9841FF-C5A3-53C8-EAA7-6417DBB9A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55"/>
          <a:stretch/>
        </p:blipFill>
        <p:spPr>
          <a:xfrm>
            <a:off x="5649370" y="2175712"/>
            <a:ext cx="4229100" cy="40141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75167B67-A4EA-0420-57CD-E30BD9A17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0" y="3075571"/>
            <a:ext cx="4381500" cy="7239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D0D2926-91D8-E86B-A267-1355275C8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900" y="4062831"/>
            <a:ext cx="4914900" cy="406400"/>
          </a:xfrm>
          <a:prstGeom prst="rect">
            <a:avLst/>
          </a:prstGeom>
        </p:spPr>
      </p:pic>
      <p:sp>
        <p:nvSpPr>
          <p:cNvPr id="12" name="框架 11">
            <a:extLst>
              <a:ext uri="{FF2B5EF4-FFF2-40B4-BE49-F238E27FC236}">
                <a16:creationId xmlns:a16="http://schemas.microsoft.com/office/drawing/2014/main" id="{AABF7395-61DC-8C74-E8CA-87550CBB9002}"/>
              </a:ext>
            </a:extLst>
          </p:cNvPr>
          <p:cNvSpPr/>
          <p:nvPr/>
        </p:nvSpPr>
        <p:spPr>
          <a:xfrm>
            <a:off x="2900338" y="2977116"/>
            <a:ext cx="1246360" cy="531628"/>
          </a:xfrm>
          <a:prstGeom prst="frame">
            <a:avLst>
              <a:gd name="adj1" fmla="val 37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B050"/>
              </a:solidFill>
            </a:endParaRPr>
          </a:p>
        </p:txBody>
      </p:sp>
      <p:sp>
        <p:nvSpPr>
          <p:cNvPr id="14" name="框架 13">
            <a:extLst>
              <a:ext uri="{FF2B5EF4-FFF2-40B4-BE49-F238E27FC236}">
                <a16:creationId xmlns:a16="http://schemas.microsoft.com/office/drawing/2014/main" id="{F2C23131-B196-39FA-EAC6-1DA4362C53D8}"/>
              </a:ext>
            </a:extLst>
          </p:cNvPr>
          <p:cNvSpPr/>
          <p:nvPr/>
        </p:nvSpPr>
        <p:spPr>
          <a:xfrm>
            <a:off x="5753100" y="3031195"/>
            <a:ext cx="1978543" cy="812652"/>
          </a:xfrm>
          <a:prstGeom prst="frame">
            <a:avLst>
              <a:gd name="adj1" fmla="val 37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B050"/>
              </a:solidFill>
            </a:endParaRPr>
          </a:p>
        </p:txBody>
      </p:sp>
      <p:sp>
        <p:nvSpPr>
          <p:cNvPr id="2" name="向右箭號 1">
            <a:extLst>
              <a:ext uri="{FF2B5EF4-FFF2-40B4-BE49-F238E27FC236}">
                <a16:creationId xmlns:a16="http://schemas.microsoft.com/office/drawing/2014/main" id="{93C651DD-3F5C-EC2B-7EA3-1A7874B1F554}"/>
              </a:ext>
            </a:extLst>
          </p:cNvPr>
          <p:cNvSpPr/>
          <p:nvPr/>
        </p:nvSpPr>
        <p:spPr>
          <a:xfrm rot="424054">
            <a:off x="4240689" y="3437521"/>
            <a:ext cx="1403119" cy="17705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67AFCCD-498C-07D9-59CF-6CB6BADD792D}"/>
              </a:ext>
            </a:extLst>
          </p:cNvPr>
          <p:cNvSpPr txBox="1"/>
          <p:nvPr/>
        </p:nvSpPr>
        <p:spPr>
          <a:xfrm>
            <a:off x="5649370" y="5542721"/>
            <a:ext cx="542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b="1" i="1" dirty="0" err="1"/>
              <a:t>p</a:t>
            </a:r>
            <a:r>
              <a:rPr lang="en" altLang="zh-TW" i="1" baseline="-25000" dirty="0" err="1"/>
              <a:t>h</a:t>
            </a:r>
            <a:r>
              <a:rPr lang="en" altLang="zh-TW" dirty="0"/>
              <a:t> : the predicted popularity of news in the click history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453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/>
              <a:t>Introduction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Method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0127BB2E-9065-DC42-8944-F3664755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6286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20</a:t>
            </a:fld>
            <a:endParaRPr kumimoji="1"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76" y="136525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rgbClr val="7030A0"/>
                </a:solidFill>
              </a:rPr>
              <a:t>4. Popularity Predictor</a:t>
            </a:r>
            <a:endParaRPr kumimoji="1" lang="zh-TW" altLang="en-US" dirty="0">
              <a:solidFill>
                <a:srgbClr val="7030A0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9684B5A-2754-765A-E107-2D263CEBA2B4}"/>
              </a:ext>
            </a:extLst>
          </p:cNvPr>
          <p:cNvSpPr txBox="1"/>
          <p:nvPr/>
        </p:nvSpPr>
        <p:spPr>
          <a:xfrm>
            <a:off x="740780" y="1689904"/>
            <a:ext cx="9499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News popularity : </a:t>
            </a:r>
          </a:p>
          <a:p>
            <a:r>
              <a:rPr lang="en" altLang="zh-TW" sz="2400" dirty="0"/>
              <a:t> -&gt;count the click behaviors in the dataset to approximate news popularity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EB25948-36E7-5408-3611-3847DA9690CE}"/>
              </a:ext>
            </a:extLst>
          </p:cNvPr>
          <p:cNvSpPr txBox="1"/>
          <p:nvPr/>
        </p:nvSpPr>
        <p:spPr>
          <a:xfrm>
            <a:off x="1076446" y="2951544"/>
            <a:ext cx="286007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Ex : </a:t>
            </a:r>
          </a:p>
          <a:p>
            <a:r>
              <a:rPr kumimoji="1" lang="en-US" altLang="zh-TW" sz="2400" dirty="0"/>
              <a:t>News : n1~n5</a:t>
            </a:r>
          </a:p>
          <a:p>
            <a:r>
              <a:rPr kumimoji="1" lang="en-US" altLang="zh-TW" sz="2400" dirty="0"/>
              <a:t>User 1 : </a:t>
            </a:r>
            <a:r>
              <a:rPr kumimoji="1" lang="zh-TW" altLang="en-US" sz="2400" dirty="0"/>
              <a:t>點過</a:t>
            </a:r>
            <a:r>
              <a:rPr kumimoji="1" lang="en-US" altLang="zh-TW" sz="2400" dirty="0"/>
              <a:t>n1,n5</a:t>
            </a:r>
          </a:p>
          <a:p>
            <a:r>
              <a:rPr kumimoji="1" lang="en-US" altLang="zh-TW" sz="2400" dirty="0"/>
              <a:t>User2 : </a:t>
            </a:r>
            <a:r>
              <a:rPr kumimoji="1" lang="zh-TW" altLang="en-US" sz="2400" dirty="0"/>
              <a:t>點過</a:t>
            </a:r>
            <a:r>
              <a:rPr kumimoji="1" lang="en-US" altLang="zh-TW" sz="2400" dirty="0"/>
              <a:t>n1,n4</a:t>
            </a:r>
          </a:p>
          <a:p>
            <a:r>
              <a:rPr kumimoji="1" lang="en-US" altLang="zh-TW" sz="2400" dirty="0"/>
              <a:t>User3 : </a:t>
            </a:r>
            <a:r>
              <a:rPr kumimoji="1" lang="zh-TW" altLang="en-US" sz="2400" dirty="0"/>
              <a:t>點過</a:t>
            </a:r>
            <a:r>
              <a:rPr kumimoji="1" lang="en-US" altLang="zh-TW" sz="2400" dirty="0"/>
              <a:t>n1,n3,n4</a:t>
            </a:r>
            <a:endParaRPr kumimoji="1" lang="zh-TW" altLang="en-US" sz="2400" dirty="0"/>
          </a:p>
          <a:p>
            <a:endParaRPr kumimoji="1" lang="en-US" altLang="zh-TW" sz="2400" dirty="0"/>
          </a:p>
          <a:p>
            <a:r>
              <a:rPr lang="en" altLang="zh-TW" sz="2400" dirty="0"/>
              <a:t>maximum value :3</a:t>
            </a:r>
          </a:p>
        </p:txBody>
      </p:sp>
      <p:graphicFrame>
        <p:nvGraphicFramePr>
          <p:cNvPr id="5" name="表格 9">
            <a:extLst>
              <a:ext uri="{FF2B5EF4-FFF2-40B4-BE49-F238E27FC236}">
                <a16:creationId xmlns:a16="http://schemas.microsoft.com/office/drawing/2014/main" id="{629547E0-47B6-0960-9B2E-7C6E1B579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27869"/>
              </p:ext>
            </p:extLst>
          </p:nvPr>
        </p:nvGraphicFramePr>
        <p:xfrm>
          <a:off x="6251615" y="3313896"/>
          <a:ext cx="32116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945">
                  <a:extLst>
                    <a:ext uri="{9D8B030D-6E8A-4147-A177-3AD203B41FA5}">
                      <a16:colId xmlns:a16="http://schemas.microsoft.com/office/drawing/2014/main" val="3909417729"/>
                    </a:ext>
                  </a:extLst>
                </a:gridCol>
                <a:gridCol w="723710">
                  <a:extLst>
                    <a:ext uri="{9D8B030D-6E8A-4147-A177-3AD203B41FA5}">
                      <a16:colId xmlns:a16="http://schemas.microsoft.com/office/drawing/2014/main" val="1474392622"/>
                    </a:ext>
                  </a:extLst>
                </a:gridCol>
                <a:gridCol w="1243945">
                  <a:extLst>
                    <a:ext uri="{9D8B030D-6E8A-4147-A177-3AD203B41FA5}">
                      <a16:colId xmlns:a16="http://schemas.microsoft.com/office/drawing/2014/main" val="2334773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news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clicks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popularity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79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n1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3/3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70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n2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0/3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7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n3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1/3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98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n4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2/3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58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n5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1/3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00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7E186B6D-7A8D-2E43-8658-D2CBB7CA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21</a:t>
            </a:fld>
            <a:endParaRPr kumimoji="1"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22DD997-B4E2-334D-A1E8-544ACB5C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dirty="0"/>
              <a:t>Loss function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D9C45DE-1380-76A6-4C84-16DDDEFC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932" y="1690688"/>
            <a:ext cx="7682099" cy="110799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4146E88E-62E3-093E-2130-E63965C38805}"/>
              </a:ext>
            </a:extLst>
          </p:cNvPr>
          <p:cNvSpPr txBox="1"/>
          <p:nvPr/>
        </p:nvSpPr>
        <p:spPr>
          <a:xfrm>
            <a:off x="1637414" y="2806996"/>
            <a:ext cx="67778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sz="2400" dirty="0"/>
              <a:t>Given a user u and candidate news c</a:t>
            </a:r>
          </a:p>
          <a:p>
            <a:r>
              <a:rPr lang="en" altLang="zh-TW" sz="2400" dirty="0"/>
              <a:t>compute the </a:t>
            </a:r>
            <a:r>
              <a:rPr lang="en" altLang="zh-TW" sz="2400" dirty="0">
                <a:solidFill>
                  <a:srgbClr val="FF0000"/>
                </a:solidFill>
              </a:rPr>
              <a:t>click probability score </a:t>
            </a:r>
            <a:r>
              <a:rPr lang="en" altLang="zh-TW" sz="2400" dirty="0"/>
              <a:t>denoted as </a:t>
            </a:r>
            <a:r>
              <a:rPr lang="en" altLang="zh-TW" sz="2400" dirty="0" err="1"/>
              <a:t>Sˆu,c</a:t>
            </a:r>
            <a:r>
              <a:rPr lang="en" altLang="zh-TW" sz="2400" dirty="0"/>
              <a:t> </a:t>
            </a:r>
          </a:p>
          <a:p>
            <a:endParaRPr kumimoji="1"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4F29EAB-9FAD-F823-FA1C-769B50462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932" y="4124246"/>
            <a:ext cx="6019357" cy="9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59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7E186B6D-7A8D-2E43-8658-D2CBB7CA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22</a:t>
            </a:fld>
            <a:endParaRPr kumimoji="1"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22DD997-B4E2-334D-A1E8-544ACB5C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dirty="0"/>
              <a:t>Loss function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F3C8B06-3DF9-3601-F7D4-FDDE4ACD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14" y="1977619"/>
            <a:ext cx="6140260" cy="77885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4DBFA30-68B6-63D3-C9E5-69F9F563E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088" y="2941148"/>
            <a:ext cx="7859838" cy="97570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395C215-03C8-AB44-2A16-0B271B619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566" y="4773612"/>
            <a:ext cx="4140200" cy="3937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C9D7EAC-5EB8-B3B4-0835-263944AAD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088" y="3916852"/>
            <a:ext cx="6781143" cy="97570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341D379-EA48-CFC2-489F-7B1DBB942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2515" y="1359380"/>
            <a:ext cx="1181144" cy="4747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43FF4F8-1880-08D1-C063-A09B5B5E2835}"/>
              </a:ext>
            </a:extLst>
          </p:cNvPr>
          <p:cNvSpPr txBox="1"/>
          <p:nvPr/>
        </p:nvSpPr>
        <p:spPr>
          <a:xfrm>
            <a:off x="4593659" y="1383966"/>
            <a:ext cx="7471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2000" dirty="0"/>
              <a:t>indicates the probability that vector </a:t>
            </a:r>
            <a:r>
              <a:rPr kumimoji="1" lang="en" altLang="zh-TW" sz="2000" dirty="0" err="1"/>
              <a:t>u</a:t>
            </a:r>
            <a:r>
              <a:rPr kumimoji="1" lang="en" altLang="zh-TW" sz="2000" baseline="-25000" dirty="0" err="1"/>
              <a:t>i</a:t>
            </a:r>
            <a:r>
              <a:rPr kumimoji="1" lang="en" altLang="zh-TW" sz="2000" dirty="0"/>
              <a:t> belongs to each subspace</a:t>
            </a:r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38203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Method</a:t>
            </a:r>
          </a:p>
          <a:p>
            <a:r>
              <a:rPr kumimoji="1" lang="en-US" altLang="zh-TW" dirty="0"/>
              <a:t>Experiment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3601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24</a:t>
            </a:fld>
            <a:endParaRPr kumimoji="1"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9BE7418-6204-F012-DE94-9C76F4FA6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930" y="2027552"/>
            <a:ext cx="7379689" cy="3192631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03473B2-8CE2-1B7D-D891-DE6BA72C7183}"/>
              </a:ext>
            </a:extLst>
          </p:cNvPr>
          <p:cNvSpPr txBox="1"/>
          <p:nvPr/>
        </p:nvSpPr>
        <p:spPr>
          <a:xfrm>
            <a:off x="4182256" y="5621311"/>
            <a:ext cx="43305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sz="2400" dirty="0"/>
              <a:t>user click logs of Microsoft News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9471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25</a:t>
            </a:fld>
            <a:endParaRPr kumimoji="1"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1D09216-ED91-0447-0D39-C7B1E53B7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564" y="1578223"/>
            <a:ext cx="5335583" cy="4914652"/>
          </a:xfrm>
        </p:spPr>
      </p:pic>
      <p:sp>
        <p:nvSpPr>
          <p:cNvPr id="9" name="框架 8">
            <a:extLst>
              <a:ext uri="{FF2B5EF4-FFF2-40B4-BE49-F238E27FC236}">
                <a16:creationId xmlns:a16="http://schemas.microsoft.com/office/drawing/2014/main" id="{307FD436-8EBA-A44B-8EF6-4BE3ACC86401}"/>
              </a:ext>
            </a:extLst>
          </p:cNvPr>
          <p:cNvSpPr/>
          <p:nvPr/>
        </p:nvSpPr>
        <p:spPr>
          <a:xfrm>
            <a:off x="3138564" y="2636873"/>
            <a:ext cx="5122934" cy="3168504"/>
          </a:xfrm>
          <a:prstGeom prst="frame">
            <a:avLst>
              <a:gd name="adj1" fmla="val 12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62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26</a:t>
            </a:fld>
            <a:endParaRPr kumimoji="1"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1D09216-ED91-0447-0D39-C7B1E53B7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564" y="1566193"/>
            <a:ext cx="5335583" cy="4914652"/>
          </a:xfrm>
        </p:spPr>
      </p:pic>
      <p:sp>
        <p:nvSpPr>
          <p:cNvPr id="9" name="框架 8">
            <a:extLst>
              <a:ext uri="{FF2B5EF4-FFF2-40B4-BE49-F238E27FC236}">
                <a16:creationId xmlns:a16="http://schemas.microsoft.com/office/drawing/2014/main" id="{307FD436-8EBA-A44B-8EF6-4BE3ACC86401}"/>
              </a:ext>
            </a:extLst>
          </p:cNvPr>
          <p:cNvSpPr/>
          <p:nvPr/>
        </p:nvSpPr>
        <p:spPr>
          <a:xfrm>
            <a:off x="3138564" y="2636873"/>
            <a:ext cx="5122934" cy="3168504"/>
          </a:xfrm>
          <a:prstGeom prst="frame">
            <a:avLst>
              <a:gd name="adj1" fmla="val 12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75516ED1-BDB4-2419-54FC-D561073F543B}"/>
              </a:ext>
            </a:extLst>
          </p:cNvPr>
          <p:cNvSpPr/>
          <p:nvPr/>
        </p:nvSpPr>
        <p:spPr>
          <a:xfrm>
            <a:off x="3245783" y="4343136"/>
            <a:ext cx="4874639" cy="262801"/>
          </a:xfrm>
          <a:prstGeom prst="frame">
            <a:avLst>
              <a:gd name="adj1" fmla="val 12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框架 9">
            <a:extLst>
              <a:ext uri="{FF2B5EF4-FFF2-40B4-BE49-F238E27FC236}">
                <a16:creationId xmlns:a16="http://schemas.microsoft.com/office/drawing/2014/main" id="{9B79D5C9-4E26-1221-8854-C6E1AC140FDE}"/>
              </a:ext>
            </a:extLst>
          </p:cNvPr>
          <p:cNvSpPr/>
          <p:nvPr/>
        </p:nvSpPr>
        <p:spPr>
          <a:xfrm>
            <a:off x="3245783" y="4607685"/>
            <a:ext cx="5027039" cy="262802"/>
          </a:xfrm>
          <a:prstGeom prst="frame">
            <a:avLst>
              <a:gd name="adj1" fmla="val 12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D4B3688C-1EA6-762A-3E59-2B6AC8A9549E}"/>
              </a:ext>
            </a:extLst>
          </p:cNvPr>
          <p:cNvSpPr/>
          <p:nvPr/>
        </p:nvSpPr>
        <p:spPr>
          <a:xfrm>
            <a:off x="3227961" y="5206531"/>
            <a:ext cx="4874639" cy="262801"/>
          </a:xfrm>
          <a:prstGeom prst="frame">
            <a:avLst>
              <a:gd name="adj1" fmla="val 12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66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36525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27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85720DC-0EF5-A012-7BC6-CF850E6C5F0E}"/>
              </a:ext>
            </a:extLst>
          </p:cNvPr>
          <p:cNvSpPr txBox="1"/>
          <p:nvPr/>
        </p:nvSpPr>
        <p:spPr>
          <a:xfrm>
            <a:off x="482600" y="14057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/>
              <a:t>NRMS(without popularity)</a:t>
            </a:r>
            <a:endParaRPr kumimoji="1"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E294297-A4DE-A242-AE46-6BE4CAECF2F9}"/>
              </a:ext>
            </a:extLst>
          </p:cNvPr>
          <p:cNvSpPr txBox="1"/>
          <p:nvPr/>
        </p:nvSpPr>
        <p:spPr>
          <a:xfrm>
            <a:off x="5044742" y="1421419"/>
            <a:ext cx="377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/>
              <a:t>FIM (without popularity)</a:t>
            </a:r>
            <a:endParaRPr kumimoji="1" lang="zh-TW" altLang="en-US" sz="28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0F62F2C2-7515-ED01-9F3F-558B3E4F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27" y="1842414"/>
            <a:ext cx="7789982" cy="413361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21309EB-66C5-1F94-E3E2-2C1CFC9B1D7D}"/>
              </a:ext>
            </a:extLst>
          </p:cNvPr>
          <p:cNvSpPr txBox="1"/>
          <p:nvPr/>
        </p:nvSpPr>
        <p:spPr>
          <a:xfrm>
            <a:off x="5377526" y="6215746"/>
            <a:ext cx="569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i="1" dirty="0"/>
              <a:t>HDC </a:t>
            </a:r>
            <a:r>
              <a:rPr lang="en" altLang="zh-TW" dirty="0"/>
              <a:t>(</a:t>
            </a:r>
            <a:r>
              <a:rPr lang="en" altLang="zh-TW" i="1" dirty="0"/>
              <a:t>hierarchical dilated convolution</a:t>
            </a:r>
            <a:r>
              <a:rPr lang="en" altLang="zh-TW" dirty="0"/>
              <a:t>) is the news encoder </a:t>
            </a:r>
          </a:p>
          <a:p>
            <a:endParaRPr kumimoji="1"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47A12F79-5E35-40D0-6515-C6B11DEA8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71" y="1842414"/>
            <a:ext cx="3391929" cy="48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10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90151"/>
            <a:ext cx="3327400" cy="1325563"/>
          </a:xfrm>
        </p:spPr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28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85720DC-0EF5-A012-7BC6-CF850E6C5F0E}"/>
              </a:ext>
            </a:extLst>
          </p:cNvPr>
          <p:cNvSpPr txBox="1"/>
          <p:nvPr/>
        </p:nvSpPr>
        <p:spPr>
          <a:xfrm>
            <a:off x="5120542" y="247978"/>
            <a:ext cx="349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/>
              <a:t>KRED (with popularity)</a:t>
            </a:r>
            <a:endParaRPr kumimoji="1" lang="zh-TW" altLang="en-US" sz="2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1E09B12-88B5-78A9-802C-A5ED4308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52" y="748083"/>
            <a:ext cx="8537248" cy="5861939"/>
          </a:xfrm>
          <a:prstGeom prst="rect">
            <a:avLst/>
          </a:prstGeom>
        </p:spPr>
      </p:pic>
      <p:sp>
        <p:nvSpPr>
          <p:cNvPr id="12" name="框架 11">
            <a:extLst>
              <a:ext uri="{FF2B5EF4-FFF2-40B4-BE49-F238E27FC236}">
                <a16:creationId xmlns:a16="http://schemas.microsoft.com/office/drawing/2014/main" id="{BAAE0262-21B5-0A0A-088A-2F9783DA9D39}"/>
              </a:ext>
            </a:extLst>
          </p:cNvPr>
          <p:cNvSpPr/>
          <p:nvPr/>
        </p:nvSpPr>
        <p:spPr>
          <a:xfrm>
            <a:off x="6896100" y="4590055"/>
            <a:ext cx="2590800" cy="794745"/>
          </a:xfrm>
          <a:prstGeom prst="frame">
            <a:avLst>
              <a:gd name="adj1" fmla="val 12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61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29</a:t>
            </a:fld>
            <a:endParaRPr kumimoji="1"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1D09216-ED91-0447-0D39-C7B1E53B7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379" y="1336195"/>
            <a:ext cx="5335583" cy="4914652"/>
          </a:xfrm>
        </p:spPr>
      </p:pic>
      <p:sp>
        <p:nvSpPr>
          <p:cNvPr id="9" name="框架 8">
            <a:extLst>
              <a:ext uri="{FF2B5EF4-FFF2-40B4-BE49-F238E27FC236}">
                <a16:creationId xmlns:a16="http://schemas.microsoft.com/office/drawing/2014/main" id="{307FD436-8EBA-A44B-8EF6-4BE3ACC86401}"/>
              </a:ext>
            </a:extLst>
          </p:cNvPr>
          <p:cNvSpPr/>
          <p:nvPr/>
        </p:nvSpPr>
        <p:spPr>
          <a:xfrm>
            <a:off x="559379" y="5233740"/>
            <a:ext cx="5229258" cy="1017107"/>
          </a:xfrm>
          <a:prstGeom prst="frame">
            <a:avLst>
              <a:gd name="adj1" fmla="val 12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D5DAB262-3076-3BDB-ED21-4D79D189B508}"/>
              </a:ext>
            </a:extLst>
          </p:cNvPr>
          <p:cNvSpPr/>
          <p:nvPr/>
        </p:nvSpPr>
        <p:spPr>
          <a:xfrm>
            <a:off x="701938" y="5834147"/>
            <a:ext cx="4944139" cy="281051"/>
          </a:xfrm>
          <a:prstGeom prst="frame">
            <a:avLst>
              <a:gd name="adj1" fmla="val 12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336A848-3DD3-C818-3ABC-2855095C9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14"/>
          <a:stretch/>
        </p:blipFill>
        <p:spPr>
          <a:xfrm>
            <a:off x="7023100" y="531347"/>
            <a:ext cx="4058624" cy="5302800"/>
          </a:xfrm>
          <a:prstGeom prst="rect">
            <a:avLst/>
          </a:prstGeom>
        </p:spPr>
      </p:pic>
      <p:sp>
        <p:nvSpPr>
          <p:cNvPr id="11" name="框架 10">
            <a:extLst>
              <a:ext uri="{FF2B5EF4-FFF2-40B4-BE49-F238E27FC236}">
                <a16:creationId xmlns:a16="http://schemas.microsoft.com/office/drawing/2014/main" id="{BF41098E-288F-9FE2-DA7F-05B0DC1DD02C}"/>
              </a:ext>
            </a:extLst>
          </p:cNvPr>
          <p:cNvSpPr/>
          <p:nvPr/>
        </p:nvSpPr>
        <p:spPr>
          <a:xfrm>
            <a:off x="8826501" y="2212891"/>
            <a:ext cx="1270000" cy="719896"/>
          </a:xfrm>
          <a:prstGeom prst="frame">
            <a:avLst>
              <a:gd name="adj1" fmla="val 856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  <p:sp>
        <p:nvSpPr>
          <p:cNvPr id="4" name="禁止標誌 3">
            <a:extLst>
              <a:ext uri="{FF2B5EF4-FFF2-40B4-BE49-F238E27FC236}">
                <a16:creationId xmlns:a16="http://schemas.microsoft.com/office/drawing/2014/main" id="{7E5CF553-CC69-1DFD-8855-65E66A254074}"/>
              </a:ext>
            </a:extLst>
          </p:cNvPr>
          <p:cNvSpPr/>
          <p:nvPr/>
        </p:nvSpPr>
        <p:spPr>
          <a:xfrm>
            <a:off x="9245601" y="3514767"/>
            <a:ext cx="431800" cy="4953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44" y="136525"/>
            <a:ext cx="10515600" cy="1325563"/>
          </a:xfrm>
        </p:spPr>
        <p:txBody>
          <a:bodyPr/>
          <a:lstStyle/>
          <a:p>
            <a:r>
              <a:rPr lang="en" altLang="zh-TW" dirty="0"/>
              <a:t>News Recommendation</a:t>
            </a:r>
            <a:endParaRPr kumimoji="1"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7B549CE-E759-554D-99AF-250F7359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3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6F8967-AF2A-BF57-C6AE-C172B822C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820" y="1961567"/>
            <a:ext cx="4875236" cy="425999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DE27123-4414-C010-AA23-87FD853A64AF}"/>
              </a:ext>
            </a:extLst>
          </p:cNvPr>
          <p:cNvSpPr txBox="1"/>
          <p:nvPr/>
        </p:nvSpPr>
        <p:spPr>
          <a:xfrm>
            <a:off x="455944" y="1049219"/>
            <a:ext cx="1051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400" dirty="0"/>
              <a:t>Before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" altLang="zh-TW" sz="2400" dirty="0"/>
              <a:t>matching the final </a:t>
            </a:r>
            <a:r>
              <a:rPr lang="en" altLang="zh-TW" sz="2400" dirty="0">
                <a:solidFill>
                  <a:srgbClr val="FF0000"/>
                </a:solidFill>
              </a:rPr>
              <a:t>user vector </a:t>
            </a:r>
            <a:r>
              <a:rPr lang="en" altLang="zh-TW" sz="2400" dirty="0"/>
              <a:t>with the </a:t>
            </a:r>
            <a:r>
              <a:rPr lang="en" altLang="zh-TW" sz="2400" dirty="0">
                <a:solidFill>
                  <a:srgbClr val="FF0000"/>
                </a:solidFill>
              </a:rPr>
              <a:t>candidate news vector </a:t>
            </a:r>
          </a:p>
          <a:p>
            <a:r>
              <a:rPr lang="en" altLang="zh-TW" sz="2400" dirty="0">
                <a:solidFill>
                  <a:srgbClr val="FF0000"/>
                </a:solidFill>
              </a:rPr>
              <a:t>     </a:t>
            </a:r>
            <a:r>
              <a:rPr lang="en" altLang="zh-TW" sz="2400" dirty="0"/>
              <a:t>to predict Click Through Rate(CTR) </a:t>
            </a:r>
          </a:p>
          <a:p>
            <a:pPr marL="342900" indent="-342900">
              <a:buFont typeface="Wingdings" pitchFamily="2" charset="2"/>
              <a:buChar char="Ø"/>
            </a:pPr>
            <a:endParaRPr lang="en" altLang="zh-TW" sz="2400" dirty="0"/>
          </a:p>
          <a:p>
            <a:pPr marL="342900" indent="-342900">
              <a:buFont typeface="Wingdings" pitchFamily="2" charset="2"/>
              <a:buChar char="Ø"/>
            </a:pPr>
            <a:endParaRPr lang="en" altLang="zh-TW" sz="2400" dirty="0"/>
          </a:p>
          <a:p>
            <a:r>
              <a:rPr lang="zh-TW" altLang="en-US" sz="2400" dirty="0"/>
              <a:t>     </a:t>
            </a:r>
            <a:r>
              <a:rPr lang="en" altLang="zh-TW" sz="2400" dirty="0"/>
              <a:t>Click Through Rate(CTR)</a:t>
            </a:r>
            <a:r>
              <a:rPr lang="zh-TW" altLang="en-US" sz="2400" dirty="0"/>
              <a:t> ：</a:t>
            </a:r>
            <a:endParaRPr lang="en-US" altLang="zh-TW" sz="2400" dirty="0"/>
          </a:p>
          <a:p>
            <a:r>
              <a:rPr lang="zh-TW" altLang="en-US" sz="2400" dirty="0"/>
              <a:t>     </a:t>
            </a:r>
            <a:r>
              <a:rPr lang="en" altLang="zh-TW" sz="2400" dirty="0"/>
              <a:t>the probability of a user clicking on the news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8CEAE24-E98E-2C11-67A3-C76F9D3958AC}"/>
              </a:ext>
            </a:extLst>
          </p:cNvPr>
          <p:cNvSpPr txBox="1"/>
          <p:nvPr/>
        </p:nvSpPr>
        <p:spPr>
          <a:xfrm>
            <a:off x="7495081" y="6356350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dirty="0"/>
              <a:t>The framework of our </a:t>
            </a:r>
            <a:r>
              <a:rPr lang="en" altLang="zh-TW" i="1" dirty="0"/>
              <a:t>NAML </a:t>
            </a:r>
            <a:endParaRPr lang="en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2160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30</a:t>
            </a:fld>
            <a:endParaRPr kumimoji="1"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6F4B875-CEA2-A6C4-3D31-CB21B977E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87"/>
          <a:stretch/>
        </p:blipFill>
        <p:spPr>
          <a:xfrm>
            <a:off x="3055316" y="1693234"/>
            <a:ext cx="5423804" cy="3471531"/>
          </a:xfrm>
          <a:prstGeom prst="rect">
            <a:avLst/>
          </a:prstGeom>
        </p:spPr>
      </p:pic>
      <p:sp>
        <p:nvSpPr>
          <p:cNvPr id="12" name="框架 11">
            <a:extLst>
              <a:ext uri="{FF2B5EF4-FFF2-40B4-BE49-F238E27FC236}">
                <a16:creationId xmlns:a16="http://schemas.microsoft.com/office/drawing/2014/main" id="{D5E87EFB-2710-2EC8-16D2-1E0DC06C6122}"/>
              </a:ext>
            </a:extLst>
          </p:cNvPr>
          <p:cNvSpPr/>
          <p:nvPr/>
        </p:nvSpPr>
        <p:spPr>
          <a:xfrm>
            <a:off x="4699591" y="1690689"/>
            <a:ext cx="1796902" cy="2849414"/>
          </a:xfrm>
          <a:prstGeom prst="frame">
            <a:avLst>
              <a:gd name="adj1" fmla="val 12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8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31</a:t>
            </a:fld>
            <a:endParaRPr kumimoji="1"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6F4B875-CEA2-A6C4-3D31-CB21B977E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91"/>
          <a:stretch/>
        </p:blipFill>
        <p:spPr>
          <a:xfrm>
            <a:off x="3190414" y="1967022"/>
            <a:ext cx="5420186" cy="34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13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32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AA3AD9D-898B-1CA6-0397-F8E5E5BE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975" y="1954323"/>
            <a:ext cx="7193788" cy="3751996"/>
          </a:xfrm>
          <a:prstGeom prst="rect">
            <a:avLst/>
          </a:prstGeom>
        </p:spPr>
      </p:pic>
      <p:sp>
        <p:nvSpPr>
          <p:cNvPr id="5" name="框架 4">
            <a:extLst>
              <a:ext uri="{FF2B5EF4-FFF2-40B4-BE49-F238E27FC236}">
                <a16:creationId xmlns:a16="http://schemas.microsoft.com/office/drawing/2014/main" id="{3A306452-B602-E243-B164-544F1A7EC8CE}"/>
              </a:ext>
            </a:extLst>
          </p:cNvPr>
          <p:cNvSpPr/>
          <p:nvPr/>
        </p:nvSpPr>
        <p:spPr>
          <a:xfrm>
            <a:off x="1990316" y="5196153"/>
            <a:ext cx="7995105" cy="510166"/>
          </a:xfrm>
          <a:prstGeom prst="frame">
            <a:avLst>
              <a:gd name="adj1" fmla="val 12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12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33</a:t>
            </a:fld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4E0615-A594-4ED8-5043-A6A27583C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843"/>
            <a:ext cx="12192000" cy="5012267"/>
          </a:xfrm>
          <a:prstGeom prst="rect">
            <a:avLst/>
          </a:prstGeom>
        </p:spPr>
      </p:pic>
      <p:sp>
        <p:nvSpPr>
          <p:cNvPr id="8" name="框架 7">
            <a:extLst>
              <a:ext uri="{FF2B5EF4-FFF2-40B4-BE49-F238E27FC236}">
                <a16:creationId xmlns:a16="http://schemas.microsoft.com/office/drawing/2014/main" id="{50CD8223-E8D7-FDE8-0B4B-A64C69807240}"/>
              </a:ext>
            </a:extLst>
          </p:cNvPr>
          <p:cNvSpPr/>
          <p:nvPr/>
        </p:nvSpPr>
        <p:spPr>
          <a:xfrm>
            <a:off x="1609250" y="4348716"/>
            <a:ext cx="1155215" cy="467833"/>
          </a:xfrm>
          <a:prstGeom prst="frame">
            <a:avLst>
              <a:gd name="adj1" fmla="val 126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F57A60D-70AE-2080-5A25-93E9912E2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354777"/>
            <a:ext cx="11634110" cy="9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38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Method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0E0ABB-0E52-874A-90FD-B0774BBE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26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2181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EADD49-B1F7-E646-BDF1-0E826E23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27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B9B6AF5-A86D-D84B-B5AE-732BEEC0E00B}"/>
              </a:ext>
            </a:extLst>
          </p:cNvPr>
          <p:cNvSpPr txBox="1"/>
          <p:nvPr/>
        </p:nvSpPr>
        <p:spPr>
          <a:xfrm>
            <a:off x="1330037" y="1978429"/>
            <a:ext cx="9792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TW" altLang="en-US" sz="2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A1BC501-8526-719C-7129-1DA10C9527F4}"/>
              </a:ext>
            </a:extLst>
          </p:cNvPr>
          <p:cNvSpPr txBox="1"/>
          <p:nvPr/>
        </p:nvSpPr>
        <p:spPr>
          <a:xfrm>
            <a:off x="948069" y="1609098"/>
            <a:ext cx="105156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TW" sz="2400" dirty="0"/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" altLang="zh-TW" sz="2400" dirty="0"/>
              <a:t>propose the </a:t>
            </a:r>
            <a:r>
              <a:rPr kumimoji="1" lang="en" altLang="zh-TW" sz="2400" dirty="0"/>
              <a:t>PENR model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" altLang="zh-TW" sz="2400" dirty="0"/>
              <a:t>introduces </a:t>
            </a:r>
            <a:r>
              <a:rPr kumimoji="1" lang="en" altLang="zh-TW" sz="2400" dirty="0">
                <a:solidFill>
                  <a:srgbClr val="FF0000"/>
                </a:solidFill>
              </a:rPr>
              <a:t>news popularity</a:t>
            </a:r>
            <a:endParaRPr kumimoji="1" lang="en" altLang="zh-TW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" altLang="zh-TW" sz="2400" dirty="0"/>
              <a:t>enhances </a:t>
            </a:r>
            <a:r>
              <a:rPr kumimoji="1" lang="en" altLang="zh-TW" sz="2400" dirty="0">
                <a:solidFill>
                  <a:srgbClr val="FF0000"/>
                </a:solidFill>
              </a:rPr>
              <a:t>user interest </a:t>
            </a:r>
            <a:r>
              <a:rPr kumimoji="1" lang="en" altLang="zh-TW" sz="2400" dirty="0"/>
              <a:t>representation in </a:t>
            </a:r>
            <a:r>
              <a:rPr kumimoji="1" lang="en" altLang="zh-TW" sz="2400">
                <a:solidFill>
                  <a:srgbClr val="FF0000"/>
                </a:solidFill>
              </a:rPr>
              <a:t>multiple perspectives</a:t>
            </a:r>
            <a:endParaRPr kumimoji="1" lang="en" altLang="zh-TW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44" y="136525"/>
            <a:ext cx="10515600" cy="1325563"/>
          </a:xfrm>
        </p:spPr>
        <p:txBody>
          <a:bodyPr/>
          <a:lstStyle/>
          <a:p>
            <a:r>
              <a:rPr lang="en" altLang="zh-TW" dirty="0"/>
              <a:t>News Recommendation</a:t>
            </a:r>
            <a:endParaRPr kumimoji="1"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7B549CE-E759-554D-99AF-250F7359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4</a:t>
            </a:fld>
            <a:endParaRPr kumimoji="1"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8252B2B-E75D-7EFA-9703-FC1FAC2F8124}"/>
              </a:ext>
            </a:extLst>
          </p:cNvPr>
          <p:cNvSpPr txBox="1"/>
          <p:nvPr/>
        </p:nvSpPr>
        <p:spPr>
          <a:xfrm>
            <a:off x="898160" y="1453080"/>
            <a:ext cx="9965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800" dirty="0"/>
              <a:t>Problem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" altLang="zh-TW" sz="2800" dirty="0"/>
              <a:t>ignore </a:t>
            </a:r>
            <a:r>
              <a:rPr lang="en" altLang="zh-TW" sz="2800" dirty="0">
                <a:solidFill>
                  <a:srgbClr val="FF0000"/>
                </a:solidFill>
              </a:rPr>
              <a:t>the popularity of news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" altLang="zh-TW" sz="2800" dirty="0"/>
              <a:t>hard to </a:t>
            </a:r>
            <a:r>
              <a:rPr lang="en" altLang="zh-TW" sz="2800" dirty="0">
                <a:solidFill>
                  <a:srgbClr val="FF0000"/>
                </a:solidFill>
              </a:rPr>
              <a:t>represent user interests </a:t>
            </a:r>
            <a:r>
              <a:rPr lang="en" altLang="zh-TW" sz="2800" dirty="0"/>
              <a:t>via a </a:t>
            </a:r>
            <a:r>
              <a:rPr lang="en" altLang="zh-TW" sz="2800" dirty="0">
                <a:solidFill>
                  <a:srgbClr val="FF0000"/>
                </a:solidFill>
              </a:rPr>
              <a:t>single user vector</a:t>
            </a:r>
            <a:r>
              <a:rPr lang="en" altLang="zh-TW" sz="2800" dirty="0"/>
              <a:t>.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EC6E812-41AB-DCEA-130E-F7EB9ED119D1}"/>
              </a:ext>
            </a:extLst>
          </p:cNvPr>
          <p:cNvSpPr txBox="1"/>
          <p:nvPr/>
        </p:nvSpPr>
        <p:spPr>
          <a:xfrm>
            <a:off x="898160" y="3632374"/>
            <a:ext cx="9414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" altLang="zh-TW" sz="2400" dirty="0"/>
          </a:p>
          <a:p>
            <a:r>
              <a:rPr lang="en" altLang="zh-TW" sz="2800" dirty="0"/>
              <a:t>Solution: Popularity-Enhanced News Recommendation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" altLang="zh-TW" sz="2800" dirty="0"/>
              <a:t>add predict candidate news</a:t>
            </a:r>
            <a:r>
              <a:rPr lang="en" altLang="zh-TW" sz="2800" dirty="0">
                <a:solidFill>
                  <a:srgbClr val="FF0000"/>
                </a:solidFill>
              </a:rPr>
              <a:t> popularity score</a:t>
            </a:r>
            <a:r>
              <a:rPr lang="en" altLang="zh-TW" sz="2800" dirty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" altLang="zh-TW" sz="2800" dirty="0"/>
              <a:t>capture users’ </a:t>
            </a:r>
            <a:r>
              <a:rPr lang="en" altLang="zh-TW" sz="2800" dirty="0">
                <a:solidFill>
                  <a:srgbClr val="FF0000"/>
                </a:solidFill>
              </a:rPr>
              <a:t>multi-view interest </a:t>
            </a:r>
            <a:r>
              <a:rPr lang="en" altLang="zh-TW" sz="2800" dirty="0"/>
              <a:t>representations</a:t>
            </a:r>
            <a:endParaRPr lang="en" altLang="zh-TW" sz="2800" dirty="0">
              <a:solidFill>
                <a:srgbClr val="FF0000"/>
              </a:solidFill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26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5</a:t>
            </a:fld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10954-6CAC-386A-95F9-4D3523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4"/>
          <a:stretch/>
        </p:blipFill>
        <p:spPr>
          <a:xfrm>
            <a:off x="2129741" y="1056429"/>
            <a:ext cx="7237483" cy="5302800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7" y="248443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Input/Output</a:t>
            </a:r>
            <a:endParaRPr lang="zh-TW" altLang="en-US" dirty="0"/>
          </a:p>
        </p:txBody>
      </p:sp>
      <p:sp>
        <p:nvSpPr>
          <p:cNvPr id="2" name="框架 1">
            <a:extLst>
              <a:ext uri="{FF2B5EF4-FFF2-40B4-BE49-F238E27FC236}">
                <a16:creationId xmlns:a16="http://schemas.microsoft.com/office/drawing/2014/main" id="{9961C63C-CF96-CF0B-4C86-093272B9FC5F}"/>
              </a:ext>
            </a:extLst>
          </p:cNvPr>
          <p:cNvSpPr/>
          <p:nvPr/>
        </p:nvSpPr>
        <p:spPr>
          <a:xfrm>
            <a:off x="1701582" y="5199321"/>
            <a:ext cx="3753645" cy="1157029"/>
          </a:xfrm>
          <a:prstGeom prst="frame">
            <a:avLst>
              <a:gd name="adj1" fmla="val 2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71C793B-E963-E268-EE7A-9AEEF0801B60}"/>
              </a:ext>
            </a:extLst>
          </p:cNvPr>
          <p:cNvSpPr txBox="1"/>
          <p:nvPr/>
        </p:nvSpPr>
        <p:spPr>
          <a:xfrm>
            <a:off x="-696" y="2226713"/>
            <a:ext cx="31406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400" dirty="0">
                <a:solidFill>
                  <a:srgbClr val="0070C0"/>
                </a:solidFill>
              </a:rPr>
              <a:t>Input</a:t>
            </a:r>
          </a:p>
          <a:p>
            <a:r>
              <a:rPr kumimoji="1" lang="en-US" altLang="zh-TW" sz="2400" dirty="0">
                <a:solidFill>
                  <a:srgbClr val="00B0F0"/>
                </a:solidFill>
              </a:rPr>
              <a:t>A User browsing history</a:t>
            </a:r>
          </a:p>
          <a:p>
            <a:r>
              <a:rPr kumimoji="1" lang="en-US" altLang="zh-TW" sz="2400" dirty="0">
                <a:solidFill>
                  <a:srgbClr val="00B0F0"/>
                </a:solidFill>
              </a:rPr>
              <a:t>/Candidate news</a:t>
            </a:r>
            <a:endParaRPr lang="en" altLang="zh-TW" sz="24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TW" sz="2400" dirty="0">
                <a:solidFill>
                  <a:srgbClr val="0070C0"/>
                </a:solidFill>
              </a:rPr>
              <a:t>news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TW" sz="2400" dirty="0">
                <a:solidFill>
                  <a:srgbClr val="0070C0"/>
                </a:solidFill>
              </a:rPr>
              <a:t>news abstract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TW" sz="2400" dirty="0">
                <a:solidFill>
                  <a:srgbClr val="0070C0"/>
                </a:solidFill>
              </a:rPr>
              <a:t>news category </a:t>
            </a:r>
          </a:p>
          <a:p>
            <a:endParaRPr kumimoji="1" lang="zh-TW" altLang="en-US" dirty="0"/>
          </a:p>
        </p:txBody>
      </p:sp>
      <p:sp>
        <p:nvSpPr>
          <p:cNvPr id="12" name="框架 11">
            <a:extLst>
              <a:ext uri="{FF2B5EF4-FFF2-40B4-BE49-F238E27FC236}">
                <a16:creationId xmlns:a16="http://schemas.microsoft.com/office/drawing/2014/main" id="{A7C74D8D-9EB0-1EDB-458B-539971DE8A5D}"/>
              </a:ext>
            </a:extLst>
          </p:cNvPr>
          <p:cNvSpPr/>
          <p:nvPr/>
        </p:nvSpPr>
        <p:spPr>
          <a:xfrm>
            <a:off x="5522244" y="5199321"/>
            <a:ext cx="1101780" cy="1157029"/>
          </a:xfrm>
          <a:prstGeom prst="frame">
            <a:avLst>
              <a:gd name="adj1" fmla="val 37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B05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2DFE893-EDAE-BA2C-5445-41253F17FA05}"/>
              </a:ext>
            </a:extLst>
          </p:cNvPr>
          <p:cNvSpPr txBox="1"/>
          <p:nvPr/>
        </p:nvSpPr>
        <p:spPr>
          <a:xfrm>
            <a:off x="8289255" y="4906516"/>
            <a:ext cx="3530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F0000"/>
                </a:solidFill>
              </a:rPr>
              <a:t>Output</a:t>
            </a:r>
          </a:p>
          <a:p>
            <a:r>
              <a:rPr kumimoji="1" lang="en-US" altLang="zh-TW" sz="2400" dirty="0">
                <a:solidFill>
                  <a:srgbClr val="FF0000"/>
                </a:solidFill>
              </a:rPr>
              <a:t>CTR(</a:t>
            </a:r>
            <a:r>
              <a:rPr lang="en" altLang="zh-TW" sz="2400" dirty="0">
                <a:solidFill>
                  <a:srgbClr val="FF0000"/>
                </a:solidFill>
              </a:rPr>
              <a:t>Click Through Rate)</a:t>
            </a:r>
          </a:p>
          <a:p>
            <a:r>
              <a:rPr lang="en" altLang="zh-TW" sz="2400" dirty="0"/>
              <a:t>the probability of </a:t>
            </a:r>
          </a:p>
          <a:p>
            <a:r>
              <a:rPr lang="en" altLang="zh-TW" sz="2400" dirty="0"/>
              <a:t>a user clicking on the news</a:t>
            </a:r>
            <a:endParaRPr kumimoji="1"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框架 15">
            <a:extLst>
              <a:ext uri="{FF2B5EF4-FFF2-40B4-BE49-F238E27FC236}">
                <a16:creationId xmlns:a16="http://schemas.microsoft.com/office/drawing/2014/main" id="{EA6483F1-50F5-9F48-C503-9FA89446AA4E}"/>
              </a:ext>
            </a:extLst>
          </p:cNvPr>
          <p:cNvSpPr/>
          <p:nvPr/>
        </p:nvSpPr>
        <p:spPr>
          <a:xfrm>
            <a:off x="7969826" y="1257300"/>
            <a:ext cx="1397397" cy="3678381"/>
          </a:xfrm>
          <a:prstGeom prst="frame">
            <a:avLst>
              <a:gd name="adj1" fmla="val 37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7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TW" dirty="0"/>
              <a:t>Method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3EAA7F-8290-554F-AEAF-F8DD053B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117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7</a:t>
            </a:fld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10954-6CAC-386A-95F9-4D3523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916" t="54" r="-1061" b="-54"/>
          <a:stretch/>
        </p:blipFill>
        <p:spPr>
          <a:xfrm>
            <a:off x="-249382" y="1056429"/>
            <a:ext cx="11880975" cy="5302800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7" y="2484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" altLang="zh-TW" b="1" dirty="0"/>
              <a:t>Framework of PENR</a:t>
            </a:r>
            <a:br>
              <a:rPr lang="en" altLang="zh-TW" b="1" dirty="0"/>
            </a:br>
            <a:r>
              <a:rPr lang="en" altLang="zh-TW" b="1" dirty="0"/>
              <a:t>   </a:t>
            </a:r>
            <a:r>
              <a:rPr lang="en" altLang="zh-TW" sz="3600" dirty="0"/>
              <a:t>Popularity-Enhanced News Recommendation </a:t>
            </a:r>
            <a:br>
              <a:rPr lang="en" altLang="zh-TW" dirty="0"/>
            </a:br>
            <a:endParaRPr lang="zh-TW" altLang="en-US" dirty="0"/>
          </a:p>
        </p:txBody>
      </p:sp>
      <p:sp>
        <p:nvSpPr>
          <p:cNvPr id="2" name="框架 1">
            <a:extLst>
              <a:ext uri="{FF2B5EF4-FFF2-40B4-BE49-F238E27FC236}">
                <a16:creationId xmlns:a16="http://schemas.microsoft.com/office/drawing/2014/main" id="{9961C63C-CF96-CF0B-4C86-093272B9FC5F}"/>
              </a:ext>
            </a:extLst>
          </p:cNvPr>
          <p:cNvSpPr/>
          <p:nvPr/>
        </p:nvSpPr>
        <p:spPr>
          <a:xfrm>
            <a:off x="4147047" y="4619726"/>
            <a:ext cx="882153" cy="563854"/>
          </a:xfrm>
          <a:prstGeom prst="frame">
            <a:avLst>
              <a:gd name="adj1" fmla="val 2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951AE74-4EE1-3279-89C0-6C43D09632CC}"/>
              </a:ext>
            </a:extLst>
          </p:cNvPr>
          <p:cNvSpPr txBox="1"/>
          <p:nvPr/>
        </p:nvSpPr>
        <p:spPr>
          <a:xfrm>
            <a:off x="113336" y="2974921"/>
            <a:ext cx="17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1">
                    <a:lumMod val="75000"/>
                  </a:schemeClr>
                </a:solidFill>
              </a:rPr>
              <a:t>1. News encoder</a:t>
            </a:r>
            <a:endParaRPr kumimoji="1"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9DAFCB6B-5AAD-4EC0-6D1A-B15FBE1E654A}"/>
              </a:ext>
            </a:extLst>
          </p:cNvPr>
          <p:cNvSpPr/>
          <p:nvPr/>
        </p:nvSpPr>
        <p:spPr>
          <a:xfrm>
            <a:off x="4424840" y="2596666"/>
            <a:ext cx="3447999" cy="1528526"/>
          </a:xfrm>
          <a:prstGeom prst="frame">
            <a:avLst>
              <a:gd name="adj1" fmla="val 37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B05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7D6FBAD-050A-062C-A096-4ED34837FD36}"/>
              </a:ext>
            </a:extLst>
          </p:cNvPr>
          <p:cNvSpPr txBox="1"/>
          <p:nvPr/>
        </p:nvSpPr>
        <p:spPr>
          <a:xfrm>
            <a:off x="2652040" y="2727534"/>
            <a:ext cx="166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B050"/>
                </a:solidFill>
              </a:rPr>
              <a:t>2. User Encoder</a:t>
            </a:r>
            <a:endParaRPr kumimoji="1"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框架 8">
            <a:extLst>
              <a:ext uri="{FF2B5EF4-FFF2-40B4-BE49-F238E27FC236}">
                <a16:creationId xmlns:a16="http://schemas.microsoft.com/office/drawing/2014/main" id="{459FDC69-DEE2-0B9C-B3F8-355B5B437408}"/>
              </a:ext>
            </a:extLst>
          </p:cNvPr>
          <p:cNvSpPr/>
          <p:nvPr/>
        </p:nvSpPr>
        <p:spPr>
          <a:xfrm>
            <a:off x="5455226" y="1470510"/>
            <a:ext cx="5620781" cy="998511"/>
          </a:xfrm>
          <a:prstGeom prst="frame">
            <a:avLst>
              <a:gd name="adj1" fmla="val 37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70C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1886F01-FB38-370A-443E-513C8980BF2A}"/>
              </a:ext>
            </a:extLst>
          </p:cNvPr>
          <p:cNvSpPr txBox="1"/>
          <p:nvPr/>
        </p:nvSpPr>
        <p:spPr>
          <a:xfrm>
            <a:off x="4061444" y="1125434"/>
            <a:ext cx="175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3. Click Predictor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E58856EB-639B-5435-5B3D-4DE20BB4F0E3}"/>
              </a:ext>
            </a:extLst>
          </p:cNvPr>
          <p:cNvSpPr/>
          <p:nvPr/>
        </p:nvSpPr>
        <p:spPr>
          <a:xfrm>
            <a:off x="7484041" y="3942171"/>
            <a:ext cx="3883175" cy="893618"/>
          </a:xfrm>
          <a:prstGeom prst="frame">
            <a:avLst>
              <a:gd name="adj1" fmla="val 371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C4561DB-CA00-C90E-3923-D35C09322147}"/>
              </a:ext>
            </a:extLst>
          </p:cNvPr>
          <p:cNvSpPr txBox="1"/>
          <p:nvPr/>
        </p:nvSpPr>
        <p:spPr>
          <a:xfrm>
            <a:off x="9329104" y="5018158"/>
            <a:ext cx="235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7030A0"/>
                </a:solidFill>
              </a:rPr>
              <a:t>4. Popularity Predictor</a:t>
            </a:r>
            <a:endParaRPr kumimoji="1"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9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8</a:t>
            </a:fld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10954-6CAC-386A-95F9-4D3523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4"/>
          <a:stretch/>
        </p:blipFill>
        <p:spPr>
          <a:xfrm>
            <a:off x="2174550" y="1053550"/>
            <a:ext cx="7237483" cy="5302800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7" y="248443"/>
            <a:ext cx="10515600" cy="1325563"/>
          </a:xfrm>
        </p:spPr>
        <p:txBody>
          <a:bodyPr/>
          <a:lstStyle/>
          <a:p>
            <a:r>
              <a:rPr lang="en" altLang="zh-TW" b="1" dirty="0"/>
              <a:t>Framework of PENR</a:t>
            </a:r>
            <a:endParaRPr lang="zh-TW" altLang="en-US" dirty="0"/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9DAFCB6B-5AAD-4EC0-6D1A-B15FBE1E654A}"/>
              </a:ext>
            </a:extLst>
          </p:cNvPr>
          <p:cNvSpPr/>
          <p:nvPr/>
        </p:nvSpPr>
        <p:spPr>
          <a:xfrm>
            <a:off x="7072696" y="1158949"/>
            <a:ext cx="2400913" cy="3752366"/>
          </a:xfrm>
          <a:prstGeom prst="frame">
            <a:avLst>
              <a:gd name="adj1" fmla="val 371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7030A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7D6FBAD-050A-062C-A096-4ED34837FD36}"/>
              </a:ext>
            </a:extLst>
          </p:cNvPr>
          <p:cNvSpPr txBox="1"/>
          <p:nvPr/>
        </p:nvSpPr>
        <p:spPr>
          <a:xfrm>
            <a:off x="7666074" y="4924515"/>
            <a:ext cx="240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7030A0"/>
                </a:solidFill>
              </a:rPr>
              <a:t>CTR (Click through rate)</a:t>
            </a:r>
            <a:endParaRPr kumimoji="1" lang="zh-TW" altLang="en-US" dirty="0">
              <a:solidFill>
                <a:srgbClr val="7030A0"/>
              </a:solidFill>
            </a:endParaRPr>
          </a:p>
        </p:txBody>
      </p:sp>
      <p:sp>
        <p:nvSpPr>
          <p:cNvPr id="9" name="框架 8">
            <a:extLst>
              <a:ext uri="{FF2B5EF4-FFF2-40B4-BE49-F238E27FC236}">
                <a16:creationId xmlns:a16="http://schemas.microsoft.com/office/drawing/2014/main" id="{C17DDB34-728A-1F3F-713C-ADE64BDE3A05}"/>
              </a:ext>
            </a:extLst>
          </p:cNvPr>
          <p:cNvSpPr/>
          <p:nvPr/>
        </p:nvSpPr>
        <p:spPr>
          <a:xfrm>
            <a:off x="7312528" y="2484512"/>
            <a:ext cx="1582090" cy="1245824"/>
          </a:xfrm>
          <a:prstGeom prst="frame">
            <a:avLst>
              <a:gd name="adj1" fmla="val 37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5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9</a:t>
            </a:fld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10954-6CAC-386A-95F9-4D352348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80" t="35823" r="58823" b="-54"/>
          <a:stretch/>
        </p:blipFill>
        <p:spPr>
          <a:xfrm>
            <a:off x="278121" y="3036319"/>
            <a:ext cx="4616608" cy="340603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F6CA23E-138B-4C98-C1AB-715CC9683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-780" t="54" r="80" b="-54"/>
          <a:stretch/>
        </p:blipFill>
        <p:spPr>
          <a:xfrm>
            <a:off x="273628" y="1139556"/>
            <a:ext cx="11080172" cy="5302800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5F2BDD53-7655-AEC7-4C3B-C3523461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7" y="248443"/>
            <a:ext cx="10515600" cy="1325563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accent1">
                    <a:lumMod val="75000"/>
                  </a:schemeClr>
                </a:solidFill>
              </a:rPr>
              <a:t>1. News encoder</a:t>
            </a:r>
            <a:endParaRPr kumimoji="1"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框架 1">
            <a:extLst>
              <a:ext uri="{FF2B5EF4-FFF2-40B4-BE49-F238E27FC236}">
                <a16:creationId xmlns:a16="http://schemas.microsoft.com/office/drawing/2014/main" id="{9961C63C-CF96-CF0B-4C86-093272B9FC5F}"/>
              </a:ext>
            </a:extLst>
          </p:cNvPr>
          <p:cNvSpPr/>
          <p:nvPr/>
        </p:nvSpPr>
        <p:spPr>
          <a:xfrm>
            <a:off x="315192" y="3036320"/>
            <a:ext cx="3795209" cy="3406036"/>
          </a:xfrm>
          <a:prstGeom prst="frame">
            <a:avLst>
              <a:gd name="adj1" fmla="val 2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9" name="框架 8">
            <a:extLst>
              <a:ext uri="{FF2B5EF4-FFF2-40B4-BE49-F238E27FC236}">
                <a16:creationId xmlns:a16="http://schemas.microsoft.com/office/drawing/2014/main" id="{B4230889-A3CE-4057-4158-814B5CE5CF96}"/>
              </a:ext>
            </a:extLst>
          </p:cNvPr>
          <p:cNvSpPr/>
          <p:nvPr/>
        </p:nvSpPr>
        <p:spPr>
          <a:xfrm>
            <a:off x="4218709" y="4612340"/>
            <a:ext cx="676020" cy="678051"/>
          </a:xfrm>
          <a:prstGeom prst="frame">
            <a:avLst>
              <a:gd name="adj1" fmla="val 2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1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7906</TotalTime>
  <Words>562</Words>
  <Application>Microsoft Macintosh PowerPoint</Application>
  <PresentationFormat>寬螢幕</PresentationFormat>
  <Paragraphs>198</Paragraphs>
  <Slides>35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BiauKai</vt:lpstr>
      <vt:lpstr>LinLibertine</vt:lpstr>
      <vt:lpstr>Arial</vt:lpstr>
      <vt:lpstr>Calibri</vt:lpstr>
      <vt:lpstr>Calibri Light</vt:lpstr>
      <vt:lpstr>Wingdings</vt:lpstr>
      <vt:lpstr>Office 佈景主題</vt:lpstr>
      <vt:lpstr>Popularity-Enhanced News Recommendation with Multi-View  Interest Representation </vt:lpstr>
      <vt:lpstr>Outline</vt:lpstr>
      <vt:lpstr>News Recommendation</vt:lpstr>
      <vt:lpstr>News Recommendation</vt:lpstr>
      <vt:lpstr>Input/Output</vt:lpstr>
      <vt:lpstr>Outline</vt:lpstr>
      <vt:lpstr>Framework of PENR    Popularity-Enhanced News Recommendation  </vt:lpstr>
      <vt:lpstr>Framework of PENR</vt:lpstr>
      <vt:lpstr>1. News encoder</vt:lpstr>
      <vt:lpstr>1. News encoder</vt:lpstr>
      <vt:lpstr>1. News encoder</vt:lpstr>
      <vt:lpstr>1. News encoder</vt:lpstr>
      <vt:lpstr>2. User Encoder</vt:lpstr>
      <vt:lpstr>2. User Encoder</vt:lpstr>
      <vt:lpstr>3. Click Predictor</vt:lpstr>
      <vt:lpstr>3. Click Predictor</vt:lpstr>
      <vt:lpstr>4. Popularity Predictor</vt:lpstr>
      <vt:lpstr>4. Popularity Predictor &amp; CTR</vt:lpstr>
      <vt:lpstr>4. Popularity Predictor &amp; CTR</vt:lpstr>
      <vt:lpstr>4. Popularity Predictor</vt:lpstr>
      <vt:lpstr>Loss function</vt:lpstr>
      <vt:lpstr>Loss function</vt:lpstr>
      <vt:lpstr>Outline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Learning to Rank for Financial Event Ranking  </dc:title>
  <dc:creator>Microsoft Office User</dc:creator>
  <cp:lastModifiedBy>Microsoft Office User</cp:lastModifiedBy>
  <cp:revision>67</cp:revision>
  <dcterms:created xsi:type="dcterms:W3CDTF">2022-01-10T09:44:28Z</dcterms:created>
  <dcterms:modified xsi:type="dcterms:W3CDTF">2022-06-09T14:49:02Z</dcterms:modified>
</cp:coreProperties>
</file>